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45"/>
  </p:notesMasterIdLst>
  <p:sldIdLst>
    <p:sldId id="256" r:id="rId3"/>
    <p:sldId id="257" r:id="rId4"/>
    <p:sldId id="294" r:id="rId5"/>
    <p:sldId id="258" r:id="rId6"/>
    <p:sldId id="260" r:id="rId7"/>
    <p:sldId id="262" r:id="rId8"/>
    <p:sldId id="295" r:id="rId9"/>
    <p:sldId id="296" r:id="rId10"/>
    <p:sldId id="321" r:id="rId11"/>
    <p:sldId id="322" r:id="rId12"/>
    <p:sldId id="323" r:id="rId13"/>
    <p:sldId id="324" r:id="rId14"/>
    <p:sldId id="297" r:id="rId15"/>
    <p:sldId id="298" r:id="rId16"/>
    <p:sldId id="265" r:id="rId17"/>
    <p:sldId id="325" r:id="rId18"/>
    <p:sldId id="327" r:id="rId19"/>
    <p:sldId id="270" r:id="rId20"/>
    <p:sldId id="299" r:id="rId21"/>
    <p:sldId id="300" r:id="rId22"/>
    <p:sldId id="301" r:id="rId23"/>
    <p:sldId id="302" r:id="rId24"/>
    <p:sldId id="303" r:id="rId25"/>
    <p:sldId id="304" r:id="rId26"/>
    <p:sldId id="272" r:id="rId27"/>
    <p:sldId id="306" r:id="rId28"/>
    <p:sldId id="307" r:id="rId29"/>
    <p:sldId id="271" r:id="rId30"/>
    <p:sldId id="308" r:id="rId31"/>
    <p:sldId id="309" r:id="rId32"/>
    <p:sldId id="310" r:id="rId33"/>
    <p:sldId id="311" r:id="rId34"/>
    <p:sldId id="312" r:id="rId35"/>
    <p:sldId id="313" r:id="rId36"/>
    <p:sldId id="316" r:id="rId37"/>
    <p:sldId id="315" r:id="rId38"/>
    <p:sldId id="314" r:id="rId39"/>
    <p:sldId id="317" r:id="rId40"/>
    <p:sldId id="318" r:id="rId41"/>
    <p:sldId id="319" r:id="rId42"/>
    <p:sldId id="320" r:id="rId43"/>
    <p:sldId id="293" r:id="rId44"/>
  </p:sldIdLst>
  <p:sldSz cx="9144000" cy="5143500" type="screen16x9"/>
  <p:notesSz cx="6858000" cy="9144000"/>
  <p:embeddedFontLst>
    <p:embeddedFont>
      <p:font typeface="Arial Black" panose="020B0A04020102020204" pitchFamily="34" charset="0"/>
      <p:bold r:id="rId46"/>
    </p:embeddedFont>
    <p:embeddedFont>
      <p:font typeface="Bahnschrift Light" panose="020B0502040204020203" pitchFamily="34" charset="0"/>
      <p:regular r:id="rId47"/>
    </p:embeddedFont>
    <p:embeddedFont>
      <p:font typeface="Bree Serif" panose="020B0604020202020204" charset="0"/>
      <p:regular r:id="rId48"/>
    </p:embeddedFont>
    <p:embeddedFont>
      <p:font typeface="Gabriola" panose="04040605051002020D02" pitchFamily="82" charset="0"/>
      <p:regular r:id="rId49"/>
    </p:embeddedFont>
    <p:embeddedFont>
      <p:font typeface="Impact" panose="020B0806030902050204" pitchFamily="34" charset="0"/>
      <p:regular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Black" panose="02000000000000000000" pitchFamily="2" charset="0"/>
      <p:bold r:id="rId58"/>
      <p:boldItalic r:id="rId59"/>
    </p:embeddedFont>
    <p:embeddedFont>
      <p:font typeface="Roboto Light" panose="02000000000000000000" pitchFamily="2" charset="0"/>
      <p:regular r:id="rId60"/>
      <p:bold r:id="rId61"/>
      <p:italic r:id="rId62"/>
      <p:boldItalic r:id="rId63"/>
    </p:embeddedFont>
    <p:embeddedFont>
      <p:font typeface="Roboto Mono Thin" panose="020B0604020202020204" charset="0"/>
      <p:regular r:id="rId64"/>
      <p:bold r:id="rId65"/>
      <p:italic r:id="rId66"/>
      <p:boldItalic r:id="rId67"/>
    </p:embeddedFont>
    <p:embeddedFont>
      <p:font typeface="Segoe UI Black" panose="020B0A02040204020203" pitchFamily="34" charset="0"/>
      <p:bold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ya rabii" initials="yr" lastIdx="1" clrIdx="0">
    <p:extLst>
      <p:ext uri="{19B8F6BF-5375-455C-9EA6-DF929625EA0E}">
        <p15:presenceInfo xmlns:p15="http://schemas.microsoft.com/office/powerpoint/2012/main" userId="bf829ed4e27dda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B2B"/>
    <a:srgbClr val="041C30"/>
    <a:srgbClr val="060A0C"/>
    <a:srgbClr val="051325"/>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2A094C-6A24-47E6-9590-C61BB94A841F}">
  <a:tblStyle styleId="{732A094C-6A24-47E6-9590-C61BB94A84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5866" autoAdjust="0"/>
  </p:normalViewPr>
  <p:slideViewPr>
    <p:cSldViewPr snapToGrid="0">
      <p:cViewPr varScale="1">
        <p:scale>
          <a:sx n="149" d="100"/>
          <a:sy n="149" d="100"/>
        </p:scale>
        <p:origin x="540"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95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53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97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566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07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09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500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hnschrift Light" panose="020B0502040204020203" pitchFamily="34" charset="0"/>
              </a:rPr>
              <a:t>I used Docker to simplify the development stage and deployment as well. Due its ability to packages applications and dependencies into portable containers, ensuring consistency from development to production. Docker streamlines scaling, version control, and collaboration, while also improving resource efficiency and flexibility. It's a game-changer for efficient and reliable software workflows.</a:t>
            </a:r>
            <a:endParaRPr dirty="0">
              <a:latin typeface="Bahnschrift Light" panose="020B0502040204020203" pitchFamily="34" charset="0"/>
            </a:endParaRPr>
          </a:p>
        </p:txBody>
      </p:sp>
    </p:spTree>
    <p:extLst>
      <p:ext uri="{BB962C8B-B14F-4D97-AF65-F5344CB8AC3E}">
        <p14:creationId xmlns:p14="http://schemas.microsoft.com/office/powerpoint/2010/main" val="295311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520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457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795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072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chemeClr val="bg1"/>
                </a:solidFill>
                <a:latin typeface="Bahnschrift Light" panose="020B0502040204020203" pitchFamily="34" charset="0"/>
              </a:rPr>
              <a:t>I chose to use Git and GitHub as my version control tools because they provide an efficient and collaborative way to manage my software development projects. Git's distributed nature allows me to track changes, revert to previous states, and work on different features or bug fixes concurrently. GitHub, as a hosting platform for Git repositories, offers seamless collaboration with a global community of developers, enabling easy code sharing, issue tracking, and pull requests. It enhances project visibility and fosters a structured approach to teamwork, making it an invaluable tool for maintaining code quality and project organization.</a:t>
            </a:r>
            <a:endParaRPr lang="en-GB" b="0" dirty="0">
              <a:solidFill>
                <a:schemeClr val="bg1"/>
              </a:solidFill>
              <a:latin typeface="Bahnschrift Light" panose="020B0502040204020203" pitchFamily="34" charset="0"/>
            </a:endParaRPr>
          </a:p>
          <a:p>
            <a:pPr marL="0" lvl="0" indent="0" algn="l" rtl="0">
              <a:spcBef>
                <a:spcPts val="0"/>
              </a:spcBef>
              <a:spcAft>
                <a:spcPts val="0"/>
              </a:spcAft>
              <a:buNone/>
            </a:pPr>
            <a:endParaRPr lang="en-GB" dirty="0">
              <a:latin typeface="Bahnschrift Light" panose="020B0502040204020203" pitchFamily="34" charset="0"/>
            </a:endParaRPr>
          </a:p>
        </p:txBody>
      </p:sp>
    </p:spTree>
    <p:extLst>
      <p:ext uri="{BB962C8B-B14F-4D97-AF65-F5344CB8AC3E}">
        <p14:creationId xmlns:p14="http://schemas.microsoft.com/office/powerpoint/2010/main" val="4111724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043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658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40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132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bg1"/>
                </a:solidFill>
              </a:rPr>
              <a:t>I chose to use Git and GitHub as my version control tools because they provide an efficient and collaborative way to manage my software development projects. Git's distributed nature allows me to track changes, revert to previous states, and work on different features or bug fixes concurrently. GitHub, as a hosting platform for Git repositories, offers seamless collaboration with a global community of developers, enabling easy code sharing, issue tracking, and pull requests. It enhances project visibility and fosters a structured approach to teamwork, making it an invaluable tool for maintaining code quality and project organization.</a:t>
            </a:r>
            <a:endParaRPr lang="en-GB" b="1" dirty="0">
              <a:solidFill>
                <a:schemeClr val="bg1"/>
              </a:solidFill>
            </a:endParaRP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500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bg1"/>
                </a:solidFill>
              </a:rPr>
              <a:t>I chose to use Git and GitHub as my version control tools because they provide an efficient and collaborative way to manage my software development projects. Git's distributed nature allows me to track changes, revert to previous states, and work on different features or bug fixes concurrently. GitHub, as a hosting platform for Git repositories, offers seamless collaboration with a global community of developers, enabling easy code sharing, issue tracking, and pull requests. It enhances project visibility and fosters a structured approach to teamwork, making it an invaluable tool for maintaining code quality and project organization.</a:t>
            </a:r>
            <a:endParaRPr lang="en-GB" b="1" dirty="0">
              <a:solidFill>
                <a:schemeClr val="bg1"/>
              </a:solidFill>
            </a:endParaRP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574833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283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Azure is an ideal choice for hosting ASP.NET applications due to its seamless integration with Microsoft technologies, scalability, robust security, PaaS offerings like Azure App Service, DevOps integration, global reach, and strong support ecosystem.</a:t>
            </a:r>
            <a:endParaRPr dirty="0"/>
          </a:p>
        </p:txBody>
      </p:sp>
    </p:spTree>
    <p:extLst>
      <p:ext uri="{BB962C8B-B14F-4D97-AF65-F5344CB8AC3E}">
        <p14:creationId xmlns:p14="http://schemas.microsoft.com/office/powerpoint/2010/main" val="1555492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solidFill>
                  <a:schemeClr val="bg1"/>
                </a:solidFill>
              </a:rPr>
              <a:t>GitHub Actions  provide a wide range of pre-built actions and the ability to create custom workflows, GitHub Actions streamlines software development processes, enhances collaboration, and ensures code quality by automating repetitive tasks and providing real-time feedback on code changes. This makes it an invaluable tool for modern software development teams looking to improve efficiency and productivity in their development pipelines.</a:t>
            </a:r>
            <a:endParaRPr b="0" dirty="0"/>
          </a:p>
        </p:txBody>
      </p:sp>
    </p:spTree>
    <p:extLst>
      <p:ext uri="{BB962C8B-B14F-4D97-AF65-F5344CB8AC3E}">
        <p14:creationId xmlns:p14="http://schemas.microsoft.com/office/powerpoint/2010/main" val="232285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solidFill>
                  <a:schemeClr val="bg1"/>
                </a:solidFill>
              </a:rPr>
              <a:t>GitHub Actions  provide a wide range of pre-built actions and the ability to create custom workflows, GitHub Actions streamlines software development processes, enhances collaboration, and ensures code quality by automating repetitive tasks and providing real-time feedback on code changes. This makes it an invaluable tool for modern software development teams looking to improve efficiency and productivity in their development pipelines.</a:t>
            </a:r>
            <a:endParaRPr b="0" dirty="0"/>
          </a:p>
        </p:txBody>
      </p:sp>
    </p:spTree>
    <p:extLst>
      <p:ext uri="{BB962C8B-B14F-4D97-AF65-F5344CB8AC3E}">
        <p14:creationId xmlns:p14="http://schemas.microsoft.com/office/powerpoint/2010/main" val="3994326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solidFill>
                  <a:schemeClr val="bg1"/>
                </a:solidFill>
              </a:rPr>
              <a:t>GitHub Actions  provide a wide range of pre-built actions and the ability to create custom workflows, GitHub Actions streamlines software development processes, enhances collaboration, and ensures code quality by automating repetitive tasks and providing real-time feedback on code changes. This makes it an invaluable tool for modern software development teams looking to improve efficiency and productivity in their development pipelines.</a:t>
            </a:r>
            <a:endParaRPr b="0" dirty="0"/>
          </a:p>
        </p:txBody>
      </p:sp>
    </p:spTree>
    <p:extLst>
      <p:ext uri="{BB962C8B-B14F-4D97-AF65-F5344CB8AC3E}">
        <p14:creationId xmlns:p14="http://schemas.microsoft.com/office/powerpoint/2010/main" val="144358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solidFill>
                  <a:schemeClr val="bg1"/>
                </a:solidFill>
              </a:rPr>
              <a:t>GitHub Actions  provide a wide range of pre-built actions and the ability to create custom workflows, GitHub Actions streamlines software development processes, enhances collaboration, and ensures code quality by automating repetitive tasks and providing real-time feedback on code changes. This makes it an invaluable tool for modern software development teams looking to improve efficiency and productivity in their development pipelines.</a:t>
            </a:r>
            <a:endParaRPr b="0" dirty="0"/>
          </a:p>
        </p:txBody>
      </p:sp>
    </p:spTree>
    <p:extLst>
      <p:ext uri="{BB962C8B-B14F-4D97-AF65-F5344CB8AC3E}">
        <p14:creationId xmlns:p14="http://schemas.microsoft.com/office/powerpoint/2010/main" val="3764358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81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1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workflow automates the build and deployment process of a .NET Core application to an Azure Web App while integrating it with API Management. It ensures that the application is built, tested, and published correctly before deploying it to the specified Azure environment. It also handles Azure authentication and logout.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7091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470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388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51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58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9" r:id="rId8"/>
    <p:sldLayoutId id="2147483663"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5" name="Title 4">
            <a:extLst>
              <a:ext uri="{FF2B5EF4-FFF2-40B4-BE49-F238E27FC236}">
                <a16:creationId xmlns:a16="http://schemas.microsoft.com/office/drawing/2014/main" id="{214D7BEF-E00E-4C1C-9701-50F8ADF641A1}"/>
              </a:ext>
            </a:extLst>
          </p:cNvPr>
          <p:cNvSpPr>
            <a:spLocks noGrp="1"/>
          </p:cNvSpPr>
          <p:nvPr>
            <p:ph type="ctrTitle"/>
          </p:nvPr>
        </p:nvSpPr>
        <p:spPr>
          <a:xfrm>
            <a:off x="4572000" y="3076430"/>
            <a:ext cx="4448034" cy="900997"/>
          </a:xfrm>
        </p:spPr>
        <p:txBody>
          <a:bodyPr/>
          <a:lstStyle/>
          <a:p>
            <a:pPr algn="ctr"/>
            <a:r>
              <a:rPr lang="en-US" sz="1600" dirty="0"/>
              <a:t>Web-Based Platform for Procurement, Quality Testing, and Raw Materials Purchases Automation</a:t>
            </a:r>
            <a:endParaRPr lang="en-GB" sz="2800" dirty="0"/>
          </a:p>
        </p:txBody>
      </p:sp>
      <p:pic>
        <p:nvPicPr>
          <p:cNvPr id="102" name="Picture 101">
            <a:extLst>
              <a:ext uri="{FF2B5EF4-FFF2-40B4-BE49-F238E27FC236}">
                <a16:creationId xmlns:a16="http://schemas.microsoft.com/office/drawing/2014/main" id="{A37DB433-EC6B-4707-B228-F64EE56A9A94}"/>
              </a:ext>
            </a:extLst>
          </p:cNvPr>
          <p:cNvPicPr>
            <a:picLocks noChangeAspect="1"/>
          </p:cNvPicPr>
          <p:nvPr/>
        </p:nvPicPr>
        <p:blipFill>
          <a:blip r:embed="rId3"/>
          <a:stretch>
            <a:fillRect/>
          </a:stretch>
        </p:blipFill>
        <p:spPr>
          <a:xfrm>
            <a:off x="0" y="831559"/>
            <a:ext cx="4709307" cy="4159542"/>
          </a:xfrm>
          <a:prstGeom prst="rect">
            <a:avLst/>
          </a:prstGeom>
        </p:spPr>
      </p:pic>
      <p:pic>
        <p:nvPicPr>
          <p:cNvPr id="16" name="Picture 15">
            <a:extLst>
              <a:ext uri="{FF2B5EF4-FFF2-40B4-BE49-F238E27FC236}">
                <a16:creationId xmlns:a16="http://schemas.microsoft.com/office/drawing/2014/main" id="{E7514D18-E975-4778-BF7B-C2A59FA7032D}"/>
              </a:ext>
            </a:extLst>
          </p:cNvPr>
          <p:cNvPicPr>
            <a:picLocks noChangeAspect="1"/>
          </p:cNvPicPr>
          <p:nvPr/>
        </p:nvPicPr>
        <p:blipFill>
          <a:blip r:embed="rId4"/>
          <a:stretch>
            <a:fillRect/>
          </a:stretch>
        </p:blipFill>
        <p:spPr>
          <a:xfrm>
            <a:off x="7781724" y="0"/>
            <a:ext cx="1362276" cy="1277721"/>
          </a:xfrm>
          <a:prstGeom prst="rect">
            <a:avLst/>
          </a:prstGeom>
        </p:spPr>
      </p:pic>
      <p:sp>
        <p:nvSpPr>
          <p:cNvPr id="202" name="Title 4">
            <a:extLst>
              <a:ext uri="{FF2B5EF4-FFF2-40B4-BE49-F238E27FC236}">
                <a16:creationId xmlns:a16="http://schemas.microsoft.com/office/drawing/2014/main" id="{E5377714-88A9-4541-93C3-08ECF6A04EDD}"/>
              </a:ext>
            </a:extLst>
          </p:cNvPr>
          <p:cNvSpPr txBox="1">
            <a:spLocks/>
          </p:cNvSpPr>
          <p:nvPr/>
        </p:nvSpPr>
        <p:spPr>
          <a:xfrm>
            <a:off x="6287954" y="4746606"/>
            <a:ext cx="1655460" cy="2767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en-US" sz="2000" b="1" dirty="0">
                <a:solidFill>
                  <a:schemeClr val="bg1"/>
                </a:solidFill>
                <a:latin typeface="Gabriola" panose="04040605051002020D02" pitchFamily="82" charset="0"/>
              </a:rPr>
              <a:t>Submitted By  :</a:t>
            </a:r>
            <a:endParaRPr lang="en-GB" sz="3600" b="1" dirty="0">
              <a:solidFill>
                <a:schemeClr val="bg1"/>
              </a:solidFill>
              <a:latin typeface="Gabriola" panose="04040605051002020D02" pitchFamily="82" charset="0"/>
            </a:endParaRPr>
          </a:p>
        </p:txBody>
      </p:sp>
      <p:pic>
        <p:nvPicPr>
          <p:cNvPr id="19" name="Picture 18">
            <a:extLst>
              <a:ext uri="{FF2B5EF4-FFF2-40B4-BE49-F238E27FC236}">
                <a16:creationId xmlns:a16="http://schemas.microsoft.com/office/drawing/2014/main" id="{FCC4A2C4-522E-4863-9492-AB8500E82EBD}"/>
              </a:ext>
            </a:extLst>
          </p:cNvPr>
          <p:cNvPicPr>
            <a:picLocks noChangeAspect="1"/>
          </p:cNvPicPr>
          <p:nvPr/>
        </p:nvPicPr>
        <p:blipFill>
          <a:blip r:embed="rId5"/>
          <a:stretch>
            <a:fillRect/>
          </a:stretch>
        </p:blipFill>
        <p:spPr>
          <a:xfrm>
            <a:off x="7670283" y="4666707"/>
            <a:ext cx="1314850" cy="3243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 name="Picture 3">
            <a:extLst>
              <a:ext uri="{FF2B5EF4-FFF2-40B4-BE49-F238E27FC236}">
                <a16:creationId xmlns:a16="http://schemas.microsoft.com/office/drawing/2014/main" id="{087AC6B8-54B5-40B5-93EE-A59FE2F3AAB2}"/>
              </a:ext>
            </a:extLst>
          </p:cNvPr>
          <p:cNvPicPr>
            <a:picLocks noChangeAspect="1"/>
          </p:cNvPicPr>
          <p:nvPr/>
        </p:nvPicPr>
        <p:blipFill>
          <a:blip r:embed="rId3"/>
          <a:srcRect/>
          <a:stretch/>
        </p:blipFill>
        <p:spPr>
          <a:xfrm>
            <a:off x="0" y="-1"/>
            <a:ext cx="5411191" cy="5143500"/>
          </a:xfrm>
          <a:prstGeom prst="rect">
            <a:avLst/>
          </a:prstGeom>
        </p:spPr>
      </p:pic>
      <p:sp>
        <p:nvSpPr>
          <p:cNvPr id="17" name="TextBox 16">
            <a:extLst>
              <a:ext uri="{FF2B5EF4-FFF2-40B4-BE49-F238E27FC236}">
                <a16:creationId xmlns:a16="http://schemas.microsoft.com/office/drawing/2014/main" id="{51477457-6DCD-4235-BD4C-7EA02B8BF5FB}"/>
              </a:ext>
            </a:extLst>
          </p:cNvPr>
          <p:cNvSpPr txBox="1"/>
          <p:nvPr/>
        </p:nvSpPr>
        <p:spPr>
          <a:xfrm>
            <a:off x="5859287" y="2352399"/>
            <a:ext cx="4738254" cy="261610"/>
          </a:xfrm>
          <a:prstGeom prst="rect">
            <a:avLst/>
          </a:prstGeom>
          <a:noFill/>
        </p:spPr>
        <p:txBody>
          <a:bodyPr wrap="square">
            <a:spAutoFit/>
          </a:bodyPr>
          <a:lstStyle/>
          <a:p>
            <a:pPr marL="171450" indent="-171450">
              <a:buClr>
                <a:schemeClr val="bg1"/>
              </a:buClr>
              <a:buSzPts val="1100"/>
              <a:buFont typeface="Courier New" panose="02070309020205020404" pitchFamily="49" charset="0"/>
              <a:buChar char="o"/>
            </a:pPr>
            <a:r>
              <a:rPr lang="en-US" sz="1100" b="1" dirty="0">
                <a:solidFill>
                  <a:schemeClr val="bg1"/>
                </a:solidFill>
              </a:rPr>
              <a:t>Verification process </a:t>
            </a:r>
          </a:p>
        </p:txBody>
      </p:sp>
    </p:spTree>
    <p:extLst>
      <p:ext uri="{BB962C8B-B14F-4D97-AF65-F5344CB8AC3E}">
        <p14:creationId xmlns:p14="http://schemas.microsoft.com/office/powerpoint/2010/main" val="187347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7" name="TextBox 16">
            <a:extLst>
              <a:ext uri="{FF2B5EF4-FFF2-40B4-BE49-F238E27FC236}">
                <a16:creationId xmlns:a16="http://schemas.microsoft.com/office/drawing/2014/main" id="{51477457-6DCD-4235-BD4C-7EA02B8BF5FB}"/>
              </a:ext>
            </a:extLst>
          </p:cNvPr>
          <p:cNvSpPr txBox="1"/>
          <p:nvPr/>
        </p:nvSpPr>
        <p:spPr>
          <a:xfrm>
            <a:off x="5859287" y="2352399"/>
            <a:ext cx="4738254" cy="261610"/>
          </a:xfrm>
          <a:prstGeom prst="rect">
            <a:avLst/>
          </a:prstGeom>
          <a:noFill/>
        </p:spPr>
        <p:txBody>
          <a:bodyPr wrap="square">
            <a:spAutoFit/>
          </a:bodyPr>
          <a:lstStyle/>
          <a:p>
            <a:pPr marL="171450" indent="-171450">
              <a:buClr>
                <a:schemeClr val="bg1"/>
              </a:buClr>
              <a:buSzPts val="1100"/>
              <a:buFont typeface="Courier New" panose="02070309020205020404" pitchFamily="49" charset="0"/>
              <a:buChar char="o"/>
            </a:pPr>
            <a:r>
              <a:rPr lang="en-US" sz="1100" b="1" dirty="0">
                <a:solidFill>
                  <a:schemeClr val="bg1"/>
                </a:solidFill>
              </a:rPr>
              <a:t>Supplier login process </a:t>
            </a:r>
          </a:p>
        </p:txBody>
      </p:sp>
      <p:pic>
        <p:nvPicPr>
          <p:cNvPr id="8" name="Picture 7">
            <a:extLst>
              <a:ext uri="{FF2B5EF4-FFF2-40B4-BE49-F238E27FC236}">
                <a16:creationId xmlns:a16="http://schemas.microsoft.com/office/drawing/2014/main" id="{33210DFD-0F49-4673-B2E5-214328B5CEAA}"/>
              </a:ext>
            </a:extLst>
          </p:cNvPr>
          <p:cNvPicPr>
            <a:picLocks noChangeAspect="1"/>
          </p:cNvPicPr>
          <p:nvPr/>
        </p:nvPicPr>
        <p:blipFill>
          <a:blip r:embed="rId3"/>
          <a:stretch>
            <a:fillRect/>
          </a:stretch>
        </p:blipFill>
        <p:spPr>
          <a:xfrm>
            <a:off x="0" y="0"/>
            <a:ext cx="5015394" cy="5142857"/>
          </a:xfrm>
          <a:prstGeom prst="rect">
            <a:avLst/>
          </a:prstGeom>
        </p:spPr>
      </p:pic>
    </p:spTree>
    <p:extLst>
      <p:ext uri="{BB962C8B-B14F-4D97-AF65-F5344CB8AC3E}">
        <p14:creationId xmlns:p14="http://schemas.microsoft.com/office/powerpoint/2010/main" val="351801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 name="Picture 3">
            <a:extLst>
              <a:ext uri="{FF2B5EF4-FFF2-40B4-BE49-F238E27FC236}">
                <a16:creationId xmlns:a16="http://schemas.microsoft.com/office/drawing/2014/main" id="{087AC6B8-54B5-40B5-93EE-A59FE2F3AAB2}"/>
              </a:ext>
            </a:extLst>
          </p:cNvPr>
          <p:cNvPicPr>
            <a:picLocks noChangeAspect="1"/>
          </p:cNvPicPr>
          <p:nvPr/>
        </p:nvPicPr>
        <p:blipFill>
          <a:blip r:embed="rId3"/>
          <a:srcRect/>
          <a:stretch/>
        </p:blipFill>
        <p:spPr>
          <a:xfrm>
            <a:off x="0" y="0"/>
            <a:ext cx="9484822" cy="5143500"/>
          </a:xfrm>
          <a:prstGeom prst="rect">
            <a:avLst/>
          </a:prstGeom>
        </p:spPr>
      </p:pic>
    </p:spTree>
    <p:extLst>
      <p:ext uri="{BB962C8B-B14F-4D97-AF65-F5344CB8AC3E}">
        <p14:creationId xmlns:p14="http://schemas.microsoft.com/office/powerpoint/2010/main" val="331309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5447964" y="1079401"/>
            <a:ext cx="2529262" cy="600766"/>
          </a:xfrm>
          <a:prstGeom prst="rect">
            <a:avLst/>
          </a:prstGeom>
        </p:spPr>
        <p:txBody>
          <a:bodyPr spcFirstLastPara="1" wrap="square" lIns="91425" tIns="91425" rIns="91425" bIns="91425" anchor="b" anchorCtr="0">
            <a:noAutofit/>
          </a:bodyPr>
          <a:lstStyle/>
          <a:p>
            <a:r>
              <a:rPr lang="en-GB" sz="3200" dirty="0"/>
              <a:t>Prototypes</a:t>
            </a:r>
            <a:br>
              <a:rPr lang="en-GB" dirty="0"/>
            </a:br>
            <a:endParaRPr dirty="0">
              <a:solidFill>
                <a:srgbClr val="FFFFFF"/>
              </a:solidFill>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0;p24">
            <a:extLst>
              <a:ext uri="{FF2B5EF4-FFF2-40B4-BE49-F238E27FC236}">
                <a16:creationId xmlns:a16="http://schemas.microsoft.com/office/drawing/2014/main" id="{D4B92ED9-64B9-4BDF-BAA6-8D279B1E100C}"/>
              </a:ext>
            </a:extLst>
          </p:cNvPr>
          <p:cNvSpPr txBox="1">
            <a:spLocks/>
          </p:cNvSpPr>
          <p:nvPr/>
        </p:nvSpPr>
        <p:spPr>
          <a:xfrm>
            <a:off x="2645106" y="3507066"/>
            <a:ext cx="24675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04</a:t>
            </a:r>
          </a:p>
        </p:txBody>
      </p:sp>
      <p:sp>
        <p:nvSpPr>
          <p:cNvPr id="81" name="Google Shape;567;p30">
            <a:extLst>
              <a:ext uri="{FF2B5EF4-FFF2-40B4-BE49-F238E27FC236}">
                <a16:creationId xmlns:a16="http://schemas.microsoft.com/office/drawing/2014/main" id="{0D08F5F3-5F54-41A7-9D0F-690BEA744724}"/>
              </a:ext>
            </a:extLst>
          </p:cNvPr>
          <p:cNvSpPr txBox="1">
            <a:spLocks noGrp="1"/>
          </p:cNvSpPr>
          <p:nvPr>
            <p:ph type="ctrTitle"/>
          </p:nvPr>
        </p:nvSpPr>
        <p:spPr>
          <a:xfrm>
            <a:off x="7428414" y="2391321"/>
            <a:ext cx="1185239"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USER EXPERIENCE</a:t>
            </a:r>
            <a:endParaRPr sz="900" dirty="0"/>
          </a:p>
        </p:txBody>
      </p:sp>
      <p:grpSp>
        <p:nvGrpSpPr>
          <p:cNvPr id="82" name="Google Shape;592;p30">
            <a:extLst>
              <a:ext uri="{FF2B5EF4-FFF2-40B4-BE49-F238E27FC236}">
                <a16:creationId xmlns:a16="http://schemas.microsoft.com/office/drawing/2014/main" id="{BC2C6178-878B-4437-BB33-0BEDE286C21F}"/>
              </a:ext>
            </a:extLst>
          </p:cNvPr>
          <p:cNvGrpSpPr/>
          <p:nvPr/>
        </p:nvGrpSpPr>
        <p:grpSpPr>
          <a:xfrm>
            <a:off x="6134308" y="2463918"/>
            <a:ext cx="830214" cy="830473"/>
            <a:chOff x="1191425" y="238125"/>
            <a:chExt cx="5217575" cy="5219200"/>
          </a:xfrm>
        </p:grpSpPr>
        <p:sp>
          <p:nvSpPr>
            <p:cNvPr id="83" name="Google Shape;593;p30">
              <a:extLst>
                <a:ext uri="{FF2B5EF4-FFF2-40B4-BE49-F238E27FC236}">
                  <a16:creationId xmlns:a16="http://schemas.microsoft.com/office/drawing/2014/main" id="{98C6DB41-44E9-4E8A-A35C-76D3C993C949}"/>
                </a:ext>
              </a:extLst>
            </p:cNvPr>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4;p30">
              <a:extLst>
                <a:ext uri="{FF2B5EF4-FFF2-40B4-BE49-F238E27FC236}">
                  <a16:creationId xmlns:a16="http://schemas.microsoft.com/office/drawing/2014/main" id="{2D5DF165-3688-46C4-9069-AA6D838A35BC}"/>
                </a:ext>
              </a:extLst>
            </p:cNvPr>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95;p30">
              <a:extLst>
                <a:ext uri="{FF2B5EF4-FFF2-40B4-BE49-F238E27FC236}">
                  <a16:creationId xmlns:a16="http://schemas.microsoft.com/office/drawing/2014/main" id="{FF354158-A697-41F4-95FE-D60247B63B63}"/>
                </a:ext>
              </a:extLst>
            </p:cNvPr>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96;p30">
              <a:extLst>
                <a:ext uri="{FF2B5EF4-FFF2-40B4-BE49-F238E27FC236}">
                  <a16:creationId xmlns:a16="http://schemas.microsoft.com/office/drawing/2014/main" id="{75169315-4FC6-4111-BBF1-6F9A6A900B0A}"/>
                </a:ext>
              </a:extLst>
            </p:cNvPr>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567;p30">
            <a:extLst>
              <a:ext uri="{FF2B5EF4-FFF2-40B4-BE49-F238E27FC236}">
                <a16:creationId xmlns:a16="http://schemas.microsoft.com/office/drawing/2014/main" id="{8FE68343-6A9C-4A69-8724-7390E6DE7F16}"/>
              </a:ext>
            </a:extLst>
          </p:cNvPr>
          <p:cNvSpPr txBox="1">
            <a:spLocks/>
          </p:cNvSpPr>
          <p:nvPr/>
        </p:nvSpPr>
        <p:spPr>
          <a:xfrm>
            <a:off x="6948882" y="2983929"/>
            <a:ext cx="1213733" cy="221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900" dirty="0">
                <a:solidFill>
                  <a:srgbClr val="48FFD5"/>
                </a:solidFill>
              </a:rPr>
              <a:t>USER INTERFACE </a:t>
            </a:r>
          </a:p>
        </p:txBody>
      </p:sp>
      <p:grpSp>
        <p:nvGrpSpPr>
          <p:cNvPr id="88" name="Google Shape;592;p30">
            <a:extLst>
              <a:ext uri="{FF2B5EF4-FFF2-40B4-BE49-F238E27FC236}">
                <a16:creationId xmlns:a16="http://schemas.microsoft.com/office/drawing/2014/main" id="{A4A24416-D9A3-4B6A-9ADE-6AB6444F8FE4}"/>
              </a:ext>
            </a:extLst>
          </p:cNvPr>
          <p:cNvGrpSpPr/>
          <p:nvPr/>
        </p:nvGrpSpPr>
        <p:grpSpPr>
          <a:xfrm>
            <a:off x="6578176" y="1976279"/>
            <a:ext cx="830214" cy="830083"/>
            <a:chOff x="1191425" y="238125"/>
            <a:chExt cx="5217575" cy="5216750"/>
          </a:xfrm>
        </p:grpSpPr>
        <p:sp>
          <p:nvSpPr>
            <p:cNvPr id="89" name="Google Shape;594;p30">
              <a:extLst>
                <a:ext uri="{FF2B5EF4-FFF2-40B4-BE49-F238E27FC236}">
                  <a16:creationId xmlns:a16="http://schemas.microsoft.com/office/drawing/2014/main" id="{DF0BB31F-E014-4C0B-9A57-B04F96DEB1B9}"/>
                </a:ext>
              </a:extLst>
            </p:cNvPr>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5;p30">
              <a:extLst>
                <a:ext uri="{FF2B5EF4-FFF2-40B4-BE49-F238E27FC236}">
                  <a16:creationId xmlns:a16="http://schemas.microsoft.com/office/drawing/2014/main" id="{D6F3748B-5F64-4351-AC08-DA18BE888038}"/>
                </a:ext>
              </a:extLst>
            </p:cNvPr>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6;p30">
              <a:extLst>
                <a:ext uri="{FF2B5EF4-FFF2-40B4-BE49-F238E27FC236}">
                  <a16:creationId xmlns:a16="http://schemas.microsoft.com/office/drawing/2014/main" id="{B82F584F-4D5E-478A-AC45-6EE1039CEA7C}"/>
                </a:ext>
              </a:extLst>
            </p:cNvPr>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567;p30">
            <a:extLst>
              <a:ext uri="{FF2B5EF4-FFF2-40B4-BE49-F238E27FC236}">
                <a16:creationId xmlns:a16="http://schemas.microsoft.com/office/drawing/2014/main" id="{0A36BA24-E8BB-4CBF-B120-D471986C614B}"/>
              </a:ext>
            </a:extLst>
          </p:cNvPr>
          <p:cNvSpPr txBox="1">
            <a:spLocks/>
          </p:cNvSpPr>
          <p:nvPr/>
        </p:nvSpPr>
        <p:spPr>
          <a:xfrm>
            <a:off x="6283420" y="2873338"/>
            <a:ext cx="537962" cy="221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1400" b="1" dirty="0">
                <a:solidFill>
                  <a:srgbClr val="48FFD5"/>
                </a:solidFill>
              </a:rPr>
              <a:t>UI</a:t>
            </a:r>
            <a:endParaRPr lang="en-GB" sz="900" b="1" dirty="0">
              <a:solidFill>
                <a:srgbClr val="48FFD5"/>
              </a:solidFill>
            </a:endParaRPr>
          </a:p>
        </p:txBody>
      </p:sp>
      <p:sp>
        <p:nvSpPr>
          <p:cNvPr id="93" name="Google Shape;567;p30">
            <a:extLst>
              <a:ext uri="{FF2B5EF4-FFF2-40B4-BE49-F238E27FC236}">
                <a16:creationId xmlns:a16="http://schemas.microsoft.com/office/drawing/2014/main" id="{A4C74EEF-B75E-45E0-8F09-B7B9966C02EF}"/>
              </a:ext>
            </a:extLst>
          </p:cNvPr>
          <p:cNvSpPr txBox="1">
            <a:spLocks/>
          </p:cNvSpPr>
          <p:nvPr/>
        </p:nvSpPr>
        <p:spPr>
          <a:xfrm>
            <a:off x="6715565" y="2389953"/>
            <a:ext cx="537962" cy="221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1400" b="1" dirty="0">
                <a:solidFill>
                  <a:srgbClr val="48FFD5"/>
                </a:solidFill>
              </a:rPr>
              <a:t>UX</a:t>
            </a:r>
            <a:endParaRPr lang="en-GB" sz="900" b="1" dirty="0">
              <a:solidFill>
                <a:srgbClr val="48FFD5"/>
              </a:solidFill>
            </a:endParaRPr>
          </a:p>
        </p:txBody>
      </p:sp>
    </p:spTree>
    <p:extLst>
      <p:ext uri="{BB962C8B-B14F-4D97-AF65-F5344CB8AC3E}">
        <p14:creationId xmlns:p14="http://schemas.microsoft.com/office/powerpoint/2010/main" val="114576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par>
                                <p:cTn id="10" presetID="53" presetClass="entr" presetSubtype="16" fill="hold" nodeType="with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p:cTn id="12" dur="500" fill="hold"/>
                                        <p:tgtEl>
                                          <p:spTgt spid="82"/>
                                        </p:tgtEl>
                                        <p:attrNameLst>
                                          <p:attrName>ppt_w</p:attrName>
                                        </p:attrNameLst>
                                      </p:cBhvr>
                                      <p:tavLst>
                                        <p:tav tm="0">
                                          <p:val>
                                            <p:fltVal val="0"/>
                                          </p:val>
                                        </p:tav>
                                        <p:tav tm="100000">
                                          <p:val>
                                            <p:strVal val="#ppt_w"/>
                                          </p:val>
                                        </p:tav>
                                      </p:tavLst>
                                    </p:anim>
                                    <p:anim calcmode="lin" valueType="num">
                                      <p:cBhvr>
                                        <p:cTn id="13" dur="500" fill="hold"/>
                                        <p:tgtEl>
                                          <p:spTgt spid="82"/>
                                        </p:tgtEl>
                                        <p:attrNameLst>
                                          <p:attrName>ppt_h</p:attrName>
                                        </p:attrNameLst>
                                      </p:cBhvr>
                                      <p:tavLst>
                                        <p:tav tm="0">
                                          <p:val>
                                            <p:fltVal val="0"/>
                                          </p:val>
                                        </p:tav>
                                        <p:tav tm="100000">
                                          <p:val>
                                            <p:strVal val="#ppt_h"/>
                                          </p:val>
                                        </p:tav>
                                      </p:tavLst>
                                    </p:anim>
                                    <p:animEffect transition="in" filter="fade">
                                      <p:cBhvr>
                                        <p:cTn id="14" dur="500"/>
                                        <p:tgtEl>
                                          <p:spTgt spid="8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p:cTn id="22" dur="500" fill="hold"/>
                                        <p:tgtEl>
                                          <p:spTgt spid="88"/>
                                        </p:tgtEl>
                                        <p:attrNameLst>
                                          <p:attrName>ppt_w</p:attrName>
                                        </p:attrNameLst>
                                      </p:cBhvr>
                                      <p:tavLst>
                                        <p:tav tm="0">
                                          <p:val>
                                            <p:fltVal val="0"/>
                                          </p:val>
                                        </p:tav>
                                        <p:tav tm="100000">
                                          <p:val>
                                            <p:strVal val="#ppt_w"/>
                                          </p:val>
                                        </p:tav>
                                      </p:tavLst>
                                    </p:anim>
                                    <p:anim calcmode="lin" valueType="num">
                                      <p:cBhvr>
                                        <p:cTn id="23" dur="500" fill="hold"/>
                                        <p:tgtEl>
                                          <p:spTgt spid="88"/>
                                        </p:tgtEl>
                                        <p:attrNameLst>
                                          <p:attrName>ppt_h</p:attrName>
                                        </p:attrNameLst>
                                      </p:cBhvr>
                                      <p:tavLst>
                                        <p:tav tm="0">
                                          <p:val>
                                            <p:fltVal val="0"/>
                                          </p:val>
                                        </p:tav>
                                        <p:tav tm="100000">
                                          <p:val>
                                            <p:strVal val="#ppt_h"/>
                                          </p:val>
                                        </p:tav>
                                      </p:tavLst>
                                    </p:anim>
                                    <p:animEffect transition="in" filter="fade">
                                      <p:cBhvr>
                                        <p:cTn id="24" dur="500"/>
                                        <p:tgtEl>
                                          <p:spTgt spid="8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p:cTn id="27" dur="500" fill="hold"/>
                                        <p:tgtEl>
                                          <p:spTgt spid="92"/>
                                        </p:tgtEl>
                                        <p:attrNameLst>
                                          <p:attrName>ppt_w</p:attrName>
                                        </p:attrNameLst>
                                      </p:cBhvr>
                                      <p:tavLst>
                                        <p:tav tm="0">
                                          <p:val>
                                            <p:fltVal val="0"/>
                                          </p:val>
                                        </p:tav>
                                        <p:tav tm="100000">
                                          <p:val>
                                            <p:strVal val="#ppt_w"/>
                                          </p:val>
                                        </p:tav>
                                      </p:tavLst>
                                    </p:anim>
                                    <p:anim calcmode="lin" valueType="num">
                                      <p:cBhvr>
                                        <p:cTn id="28" dur="500" fill="hold"/>
                                        <p:tgtEl>
                                          <p:spTgt spid="92"/>
                                        </p:tgtEl>
                                        <p:attrNameLst>
                                          <p:attrName>ppt_h</p:attrName>
                                        </p:attrNameLst>
                                      </p:cBhvr>
                                      <p:tavLst>
                                        <p:tav tm="0">
                                          <p:val>
                                            <p:fltVal val="0"/>
                                          </p:val>
                                        </p:tav>
                                        <p:tav tm="100000">
                                          <p:val>
                                            <p:strVal val="#ppt_h"/>
                                          </p:val>
                                        </p:tav>
                                      </p:tavLst>
                                    </p:anim>
                                    <p:animEffect transition="in" filter="fade">
                                      <p:cBhvr>
                                        <p:cTn id="29" dur="500"/>
                                        <p:tgtEl>
                                          <p:spTgt spid="9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 calcmode="lin" valueType="num">
                                      <p:cBhvr>
                                        <p:cTn id="32" dur="500" fill="hold"/>
                                        <p:tgtEl>
                                          <p:spTgt spid="93"/>
                                        </p:tgtEl>
                                        <p:attrNameLst>
                                          <p:attrName>ppt_w</p:attrName>
                                        </p:attrNameLst>
                                      </p:cBhvr>
                                      <p:tavLst>
                                        <p:tav tm="0">
                                          <p:val>
                                            <p:fltVal val="0"/>
                                          </p:val>
                                        </p:tav>
                                        <p:tav tm="100000">
                                          <p:val>
                                            <p:strVal val="#ppt_w"/>
                                          </p:val>
                                        </p:tav>
                                      </p:tavLst>
                                    </p:anim>
                                    <p:anim calcmode="lin" valueType="num">
                                      <p:cBhvr>
                                        <p:cTn id="33" dur="500" fill="hold"/>
                                        <p:tgtEl>
                                          <p:spTgt spid="93"/>
                                        </p:tgtEl>
                                        <p:attrNameLst>
                                          <p:attrName>ppt_h</p:attrName>
                                        </p:attrNameLst>
                                      </p:cBhvr>
                                      <p:tavLst>
                                        <p:tav tm="0">
                                          <p:val>
                                            <p:fltVal val="0"/>
                                          </p:val>
                                        </p:tav>
                                        <p:tav tm="100000">
                                          <p:val>
                                            <p:strVal val="#ppt_h"/>
                                          </p:val>
                                        </p:tav>
                                      </p:tavLst>
                                    </p:anim>
                                    <p:animEffect transition="in" filter="fade">
                                      <p:cBhvr>
                                        <p:cTn id="3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7" grpId="0"/>
      <p:bldP spid="92"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5447964" y="1079401"/>
            <a:ext cx="2529262" cy="600766"/>
          </a:xfrm>
          <a:prstGeom prst="rect">
            <a:avLst/>
          </a:prstGeom>
        </p:spPr>
        <p:txBody>
          <a:bodyPr spcFirstLastPara="1" wrap="square" lIns="91425" tIns="91425" rIns="91425" bIns="91425" anchor="b" anchorCtr="0">
            <a:noAutofit/>
          </a:bodyPr>
          <a:lstStyle/>
          <a:p>
            <a:r>
              <a:rPr lang="en-GB" sz="3200" dirty="0"/>
              <a:t>Prototypes</a:t>
            </a:r>
            <a:br>
              <a:rPr lang="en-GB" dirty="0"/>
            </a:br>
            <a:endParaRPr dirty="0">
              <a:solidFill>
                <a:srgbClr val="FFFFFF"/>
              </a:solidFill>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0;p24">
            <a:extLst>
              <a:ext uri="{FF2B5EF4-FFF2-40B4-BE49-F238E27FC236}">
                <a16:creationId xmlns:a16="http://schemas.microsoft.com/office/drawing/2014/main" id="{D4B92ED9-64B9-4BDF-BAA6-8D279B1E100C}"/>
              </a:ext>
            </a:extLst>
          </p:cNvPr>
          <p:cNvSpPr txBox="1">
            <a:spLocks/>
          </p:cNvSpPr>
          <p:nvPr/>
        </p:nvSpPr>
        <p:spPr>
          <a:xfrm>
            <a:off x="2645106" y="3507066"/>
            <a:ext cx="24675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04</a:t>
            </a:r>
          </a:p>
        </p:txBody>
      </p:sp>
      <p:sp>
        <p:nvSpPr>
          <p:cNvPr id="96" name="Google Shape;1068;p38">
            <a:extLst>
              <a:ext uri="{FF2B5EF4-FFF2-40B4-BE49-F238E27FC236}">
                <a16:creationId xmlns:a16="http://schemas.microsoft.com/office/drawing/2014/main" id="{CE8721C5-26DA-4D3E-AF8A-B32C8FA80B10}"/>
              </a:ext>
            </a:extLst>
          </p:cNvPr>
          <p:cNvSpPr/>
          <p:nvPr/>
        </p:nvSpPr>
        <p:spPr>
          <a:xfrm>
            <a:off x="5550772" y="2001472"/>
            <a:ext cx="2009700" cy="1996188"/>
          </a:xfrm>
          <a:prstGeom prst="ellipse">
            <a:avLst/>
          </a:prstGeom>
          <a:solidFill>
            <a:schemeClr val="accent1">
              <a:alpha val="2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068;p38">
            <a:extLst>
              <a:ext uri="{FF2B5EF4-FFF2-40B4-BE49-F238E27FC236}">
                <a16:creationId xmlns:a16="http://schemas.microsoft.com/office/drawing/2014/main" id="{68E0DBDE-46E4-4205-8ECF-26C161B81DA1}"/>
              </a:ext>
            </a:extLst>
          </p:cNvPr>
          <p:cNvSpPr/>
          <p:nvPr/>
        </p:nvSpPr>
        <p:spPr>
          <a:xfrm>
            <a:off x="6581789" y="1942026"/>
            <a:ext cx="2009700" cy="1996188"/>
          </a:xfrm>
          <a:prstGeom prst="ellipse">
            <a:avLst/>
          </a:prstGeom>
          <a:solidFill>
            <a:schemeClr val="bg1">
              <a:alpha val="2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67;p30">
            <a:extLst>
              <a:ext uri="{FF2B5EF4-FFF2-40B4-BE49-F238E27FC236}">
                <a16:creationId xmlns:a16="http://schemas.microsoft.com/office/drawing/2014/main" id="{8B5493C4-28BE-4F6C-AC9B-0591FE059857}"/>
              </a:ext>
            </a:extLst>
          </p:cNvPr>
          <p:cNvSpPr txBox="1">
            <a:spLocks/>
          </p:cNvSpPr>
          <p:nvPr/>
        </p:nvSpPr>
        <p:spPr>
          <a:xfrm>
            <a:off x="7430169" y="2246857"/>
            <a:ext cx="537962" cy="21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1400" b="1" dirty="0">
                <a:solidFill>
                  <a:schemeClr val="tx2"/>
                </a:solidFill>
              </a:rPr>
              <a:t>UI</a:t>
            </a:r>
            <a:endParaRPr lang="en-GB" sz="900" b="1" dirty="0">
              <a:solidFill>
                <a:schemeClr val="tx2"/>
              </a:solidFill>
            </a:endParaRPr>
          </a:p>
        </p:txBody>
      </p:sp>
      <p:sp>
        <p:nvSpPr>
          <p:cNvPr id="99" name="Google Shape;567;p30">
            <a:extLst>
              <a:ext uri="{FF2B5EF4-FFF2-40B4-BE49-F238E27FC236}">
                <a16:creationId xmlns:a16="http://schemas.microsoft.com/office/drawing/2014/main" id="{85C2C27E-FADA-4549-B135-BA869D403A09}"/>
              </a:ext>
            </a:extLst>
          </p:cNvPr>
          <p:cNvSpPr txBox="1">
            <a:spLocks/>
          </p:cNvSpPr>
          <p:nvPr/>
        </p:nvSpPr>
        <p:spPr>
          <a:xfrm>
            <a:off x="6109232" y="2240182"/>
            <a:ext cx="537962" cy="21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1400" b="1" dirty="0">
                <a:solidFill>
                  <a:schemeClr val="accent3">
                    <a:lumMod val="75000"/>
                  </a:schemeClr>
                </a:solidFill>
              </a:rPr>
              <a:t>UX</a:t>
            </a:r>
            <a:endParaRPr lang="en-GB" sz="900" b="1" dirty="0">
              <a:solidFill>
                <a:schemeClr val="accent3">
                  <a:lumMod val="75000"/>
                </a:schemeClr>
              </a:solidFill>
            </a:endParaRPr>
          </a:p>
        </p:txBody>
      </p:sp>
      <p:sp>
        <p:nvSpPr>
          <p:cNvPr id="106" name="Title 6">
            <a:extLst>
              <a:ext uri="{FF2B5EF4-FFF2-40B4-BE49-F238E27FC236}">
                <a16:creationId xmlns:a16="http://schemas.microsoft.com/office/drawing/2014/main" id="{3E58082D-DE2C-44A0-AC87-3B73A8536A18}"/>
              </a:ext>
            </a:extLst>
          </p:cNvPr>
          <p:cNvSpPr>
            <a:spLocks noGrp="1"/>
          </p:cNvSpPr>
          <p:nvPr>
            <p:ph type="ctrTitle"/>
          </p:nvPr>
        </p:nvSpPr>
        <p:spPr>
          <a:xfrm>
            <a:off x="5563147" y="2673561"/>
            <a:ext cx="1057562" cy="202097"/>
          </a:xfrm>
        </p:spPr>
        <p:txBody>
          <a:bodyPr/>
          <a:lstStyle/>
          <a:p>
            <a:r>
              <a:rPr lang="en-GB" sz="700" dirty="0">
                <a:solidFill>
                  <a:schemeClr val="accent3">
                    <a:lumMod val="75000"/>
                  </a:schemeClr>
                </a:solidFill>
              </a:rPr>
              <a:t>Information Architect</a:t>
            </a:r>
          </a:p>
        </p:txBody>
      </p:sp>
      <p:sp>
        <p:nvSpPr>
          <p:cNvPr id="107" name="Title 6">
            <a:extLst>
              <a:ext uri="{FF2B5EF4-FFF2-40B4-BE49-F238E27FC236}">
                <a16:creationId xmlns:a16="http://schemas.microsoft.com/office/drawing/2014/main" id="{86A23EA5-4D0D-43C2-A760-CF4CFE87F4E3}"/>
              </a:ext>
            </a:extLst>
          </p:cNvPr>
          <p:cNvSpPr txBox="1">
            <a:spLocks/>
          </p:cNvSpPr>
          <p:nvPr/>
        </p:nvSpPr>
        <p:spPr>
          <a:xfrm>
            <a:off x="5602041" y="3030815"/>
            <a:ext cx="798651" cy="2020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sz="700" dirty="0">
                <a:solidFill>
                  <a:schemeClr val="accent3">
                    <a:lumMod val="75000"/>
                  </a:schemeClr>
                </a:solidFill>
              </a:rPr>
              <a:t>User Rerearch</a:t>
            </a:r>
          </a:p>
        </p:txBody>
      </p:sp>
      <p:sp>
        <p:nvSpPr>
          <p:cNvPr id="108" name="Title 6">
            <a:extLst>
              <a:ext uri="{FF2B5EF4-FFF2-40B4-BE49-F238E27FC236}">
                <a16:creationId xmlns:a16="http://schemas.microsoft.com/office/drawing/2014/main" id="{47EAD302-6D75-4C7B-A867-33F757038B3A}"/>
              </a:ext>
            </a:extLst>
          </p:cNvPr>
          <p:cNvSpPr txBox="1">
            <a:spLocks/>
          </p:cNvSpPr>
          <p:nvPr/>
        </p:nvSpPr>
        <p:spPr>
          <a:xfrm>
            <a:off x="5711488" y="3385120"/>
            <a:ext cx="859351" cy="2020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sz="700" dirty="0">
                <a:solidFill>
                  <a:schemeClr val="accent3">
                    <a:lumMod val="75000"/>
                  </a:schemeClr>
                </a:solidFill>
              </a:rPr>
              <a:t>User Interaction</a:t>
            </a:r>
          </a:p>
        </p:txBody>
      </p:sp>
      <p:sp>
        <p:nvSpPr>
          <p:cNvPr id="111" name="Title 6">
            <a:extLst>
              <a:ext uri="{FF2B5EF4-FFF2-40B4-BE49-F238E27FC236}">
                <a16:creationId xmlns:a16="http://schemas.microsoft.com/office/drawing/2014/main" id="{CAC0B0B0-9957-4191-B59B-E4323B77DF28}"/>
              </a:ext>
            </a:extLst>
          </p:cNvPr>
          <p:cNvSpPr txBox="1">
            <a:spLocks/>
          </p:cNvSpPr>
          <p:nvPr/>
        </p:nvSpPr>
        <p:spPr>
          <a:xfrm>
            <a:off x="7174960" y="2571828"/>
            <a:ext cx="1057562" cy="2020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sz="700" dirty="0">
                <a:solidFill>
                  <a:schemeClr val="tx2"/>
                </a:solidFill>
              </a:rPr>
              <a:t>Visual Design</a:t>
            </a:r>
          </a:p>
        </p:txBody>
      </p:sp>
      <p:sp>
        <p:nvSpPr>
          <p:cNvPr id="112" name="Title 6">
            <a:extLst>
              <a:ext uri="{FF2B5EF4-FFF2-40B4-BE49-F238E27FC236}">
                <a16:creationId xmlns:a16="http://schemas.microsoft.com/office/drawing/2014/main" id="{3AB31E5E-1A38-4CD1-8111-11A687579A95}"/>
              </a:ext>
            </a:extLst>
          </p:cNvPr>
          <p:cNvSpPr txBox="1">
            <a:spLocks/>
          </p:cNvSpPr>
          <p:nvPr/>
        </p:nvSpPr>
        <p:spPr>
          <a:xfrm>
            <a:off x="7318228" y="2900831"/>
            <a:ext cx="1057562" cy="2020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sz="700" dirty="0">
                <a:solidFill>
                  <a:schemeClr val="tx2"/>
                </a:solidFill>
              </a:rPr>
              <a:t>Colors Choices</a:t>
            </a:r>
          </a:p>
        </p:txBody>
      </p:sp>
      <p:sp>
        <p:nvSpPr>
          <p:cNvPr id="113" name="Title 6">
            <a:extLst>
              <a:ext uri="{FF2B5EF4-FFF2-40B4-BE49-F238E27FC236}">
                <a16:creationId xmlns:a16="http://schemas.microsoft.com/office/drawing/2014/main" id="{B54625E1-5AED-4B5F-8D03-0067C9FB50C7}"/>
              </a:ext>
            </a:extLst>
          </p:cNvPr>
          <p:cNvSpPr txBox="1">
            <a:spLocks/>
          </p:cNvSpPr>
          <p:nvPr/>
        </p:nvSpPr>
        <p:spPr>
          <a:xfrm>
            <a:off x="7507190" y="3188286"/>
            <a:ext cx="1057562" cy="2020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sz="700" dirty="0">
                <a:solidFill>
                  <a:schemeClr val="tx2"/>
                </a:solidFill>
              </a:rPr>
              <a:t>Layouts Organization </a:t>
            </a:r>
          </a:p>
        </p:txBody>
      </p:sp>
      <p:sp>
        <p:nvSpPr>
          <p:cNvPr id="114" name="Title 6">
            <a:extLst>
              <a:ext uri="{FF2B5EF4-FFF2-40B4-BE49-F238E27FC236}">
                <a16:creationId xmlns:a16="http://schemas.microsoft.com/office/drawing/2014/main" id="{281D0D25-494C-4A73-8661-2DD2827C42CD}"/>
              </a:ext>
            </a:extLst>
          </p:cNvPr>
          <p:cNvSpPr txBox="1">
            <a:spLocks/>
          </p:cNvSpPr>
          <p:nvPr/>
        </p:nvSpPr>
        <p:spPr>
          <a:xfrm>
            <a:off x="7367716" y="3489718"/>
            <a:ext cx="1057562" cy="2020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sz="700" dirty="0">
                <a:solidFill>
                  <a:schemeClr val="tx2"/>
                </a:solidFill>
              </a:rPr>
              <a:t>Graphic Animations</a:t>
            </a:r>
          </a:p>
        </p:txBody>
      </p:sp>
      <p:sp>
        <p:nvSpPr>
          <p:cNvPr id="118" name="Google Shape;567;p30">
            <a:extLst>
              <a:ext uri="{FF2B5EF4-FFF2-40B4-BE49-F238E27FC236}">
                <a16:creationId xmlns:a16="http://schemas.microsoft.com/office/drawing/2014/main" id="{28FDDE51-C28E-468F-984E-174901C4A0F8}"/>
              </a:ext>
            </a:extLst>
          </p:cNvPr>
          <p:cNvSpPr txBox="1">
            <a:spLocks/>
          </p:cNvSpPr>
          <p:nvPr/>
        </p:nvSpPr>
        <p:spPr>
          <a:xfrm>
            <a:off x="6536397" y="3048764"/>
            <a:ext cx="1095575" cy="21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1400" b="1" dirty="0">
                <a:solidFill>
                  <a:srgbClr val="48FFD5"/>
                </a:solidFill>
              </a:rPr>
              <a:t>Our Prototype</a:t>
            </a:r>
            <a:endParaRPr lang="en-GB" sz="900" b="1" dirty="0">
              <a:solidFill>
                <a:srgbClr val="48FFD5"/>
              </a:solidFill>
            </a:endParaRPr>
          </a:p>
        </p:txBody>
      </p:sp>
    </p:spTree>
    <p:extLst>
      <p:ext uri="{BB962C8B-B14F-4D97-AF65-F5344CB8AC3E}">
        <p14:creationId xmlns:p14="http://schemas.microsoft.com/office/powerpoint/2010/main" val="261698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80">
                                          <p:stCondLst>
                                            <p:cond delay="0"/>
                                          </p:stCondLst>
                                        </p:cTn>
                                        <p:tgtEl>
                                          <p:spTgt spid="96"/>
                                        </p:tgtEl>
                                      </p:cBhvr>
                                    </p:animEffect>
                                    <p:anim calcmode="lin" valueType="num">
                                      <p:cBhvr>
                                        <p:cTn id="8"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13" dur="26">
                                          <p:stCondLst>
                                            <p:cond delay="650"/>
                                          </p:stCondLst>
                                        </p:cTn>
                                        <p:tgtEl>
                                          <p:spTgt spid="96"/>
                                        </p:tgtEl>
                                      </p:cBhvr>
                                      <p:to x="100000" y="60000"/>
                                    </p:animScale>
                                    <p:animScale>
                                      <p:cBhvr>
                                        <p:cTn id="14" dur="166" decel="50000">
                                          <p:stCondLst>
                                            <p:cond delay="676"/>
                                          </p:stCondLst>
                                        </p:cTn>
                                        <p:tgtEl>
                                          <p:spTgt spid="96"/>
                                        </p:tgtEl>
                                      </p:cBhvr>
                                      <p:to x="100000" y="100000"/>
                                    </p:animScale>
                                    <p:animScale>
                                      <p:cBhvr>
                                        <p:cTn id="15" dur="26">
                                          <p:stCondLst>
                                            <p:cond delay="1312"/>
                                          </p:stCondLst>
                                        </p:cTn>
                                        <p:tgtEl>
                                          <p:spTgt spid="96"/>
                                        </p:tgtEl>
                                      </p:cBhvr>
                                      <p:to x="100000" y="80000"/>
                                    </p:animScale>
                                    <p:animScale>
                                      <p:cBhvr>
                                        <p:cTn id="16" dur="166" decel="50000">
                                          <p:stCondLst>
                                            <p:cond delay="1338"/>
                                          </p:stCondLst>
                                        </p:cTn>
                                        <p:tgtEl>
                                          <p:spTgt spid="96"/>
                                        </p:tgtEl>
                                      </p:cBhvr>
                                      <p:to x="100000" y="100000"/>
                                    </p:animScale>
                                    <p:animScale>
                                      <p:cBhvr>
                                        <p:cTn id="17" dur="26">
                                          <p:stCondLst>
                                            <p:cond delay="1642"/>
                                          </p:stCondLst>
                                        </p:cTn>
                                        <p:tgtEl>
                                          <p:spTgt spid="96"/>
                                        </p:tgtEl>
                                      </p:cBhvr>
                                      <p:to x="100000" y="90000"/>
                                    </p:animScale>
                                    <p:animScale>
                                      <p:cBhvr>
                                        <p:cTn id="18" dur="166" decel="50000">
                                          <p:stCondLst>
                                            <p:cond delay="1668"/>
                                          </p:stCondLst>
                                        </p:cTn>
                                        <p:tgtEl>
                                          <p:spTgt spid="96"/>
                                        </p:tgtEl>
                                      </p:cBhvr>
                                      <p:to x="100000" y="100000"/>
                                    </p:animScale>
                                    <p:animScale>
                                      <p:cBhvr>
                                        <p:cTn id="19" dur="26">
                                          <p:stCondLst>
                                            <p:cond delay="1808"/>
                                          </p:stCondLst>
                                        </p:cTn>
                                        <p:tgtEl>
                                          <p:spTgt spid="96"/>
                                        </p:tgtEl>
                                      </p:cBhvr>
                                      <p:to x="100000" y="95000"/>
                                    </p:animScale>
                                    <p:animScale>
                                      <p:cBhvr>
                                        <p:cTn id="20" dur="166" decel="50000">
                                          <p:stCondLst>
                                            <p:cond delay="1834"/>
                                          </p:stCondLst>
                                        </p:cTn>
                                        <p:tgtEl>
                                          <p:spTgt spid="9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down)">
                                      <p:cBhvr>
                                        <p:cTn id="23" dur="580">
                                          <p:stCondLst>
                                            <p:cond delay="0"/>
                                          </p:stCondLst>
                                        </p:cTn>
                                        <p:tgtEl>
                                          <p:spTgt spid="99"/>
                                        </p:tgtEl>
                                      </p:cBhvr>
                                    </p:animEffect>
                                    <p:anim calcmode="lin" valueType="num">
                                      <p:cBhvr>
                                        <p:cTn id="24" dur="1822" tmFilter="0,0; 0.14,0.36; 0.43,0.73; 0.71,0.91; 1.0,1.0">
                                          <p:stCondLst>
                                            <p:cond delay="0"/>
                                          </p:stCondLst>
                                        </p:cTn>
                                        <p:tgtEl>
                                          <p:spTgt spid="9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9"/>
                                        </p:tgtEl>
                                        <p:attrNameLst>
                                          <p:attrName>ppt_y</p:attrName>
                                        </p:attrNameLst>
                                      </p:cBhvr>
                                      <p:tavLst>
                                        <p:tav tm="0" fmla="#ppt_y-sin(pi*$)/81">
                                          <p:val>
                                            <p:fltVal val="0"/>
                                          </p:val>
                                        </p:tav>
                                        <p:tav tm="100000">
                                          <p:val>
                                            <p:fltVal val="1"/>
                                          </p:val>
                                        </p:tav>
                                      </p:tavLst>
                                    </p:anim>
                                    <p:animScale>
                                      <p:cBhvr>
                                        <p:cTn id="29" dur="26">
                                          <p:stCondLst>
                                            <p:cond delay="650"/>
                                          </p:stCondLst>
                                        </p:cTn>
                                        <p:tgtEl>
                                          <p:spTgt spid="99"/>
                                        </p:tgtEl>
                                      </p:cBhvr>
                                      <p:to x="100000" y="60000"/>
                                    </p:animScale>
                                    <p:animScale>
                                      <p:cBhvr>
                                        <p:cTn id="30" dur="166" decel="50000">
                                          <p:stCondLst>
                                            <p:cond delay="676"/>
                                          </p:stCondLst>
                                        </p:cTn>
                                        <p:tgtEl>
                                          <p:spTgt spid="99"/>
                                        </p:tgtEl>
                                      </p:cBhvr>
                                      <p:to x="100000" y="100000"/>
                                    </p:animScale>
                                    <p:animScale>
                                      <p:cBhvr>
                                        <p:cTn id="31" dur="26">
                                          <p:stCondLst>
                                            <p:cond delay="1312"/>
                                          </p:stCondLst>
                                        </p:cTn>
                                        <p:tgtEl>
                                          <p:spTgt spid="99"/>
                                        </p:tgtEl>
                                      </p:cBhvr>
                                      <p:to x="100000" y="80000"/>
                                    </p:animScale>
                                    <p:animScale>
                                      <p:cBhvr>
                                        <p:cTn id="32" dur="166" decel="50000">
                                          <p:stCondLst>
                                            <p:cond delay="1338"/>
                                          </p:stCondLst>
                                        </p:cTn>
                                        <p:tgtEl>
                                          <p:spTgt spid="99"/>
                                        </p:tgtEl>
                                      </p:cBhvr>
                                      <p:to x="100000" y="100000"/>
                                    </p:animScale>
                                    <p:animScale>
                                      <p:cBhvr>
                                        <p:cTn id="33" dur="26">
                                          <p:stCondLst>
                                            <p:cond delay="1642"/>
                                          </p:stCondLst>
                                        </p:cTn>
                                        <p:tgtEl>
                                          <p:spTgt spid="99"/>
                                        </p:tgtEl>
                                      </p:cBhvr>
                                      <p:to x="100000" y="90000"/>
                                    </p:animScale>
                                    <p:animScale>
                                      <p:cBhvr>
                                        <p:cTn id="34" dur="166" decel="50000">
                                          <p:stCondLst>
                                            <p:cond delay="1668"/>
                                          </p:stCondLst>
                                        </p:cTn>
                                        <p:tgtEl>
                                          <p:spTgt spid="99"/>
                                        </p:tgtEl>
                                      </p:cBhvr>
                                      <p:to x="100000" y="100000"/>
                                    </p:animScale>
                                    <p:animScale>
                                      <p:cBhvr>
                                        <p:cTn id="35" dur="26">
                                          <p:stCondLst>
                                            <p:cond delay="1808"/>
                                          </p:stCondLst>
                                        </p:cTn>
                                        <p:tgtEl>
                                          <p:spTgt spid="99"/>
                                        </p:tgtEl>
                                      </p:cBhvr>
                                      <p:to x="100000" y="95000"/>
                                    </p:animScale>
                                    <p:animScale>
                                      <p:cBhvr>
                                        <p:cTn id="36" dur="166" decel="50000">
                                          <p:stCondLst>
                                            <p:cond delay="1834"/>
                                          </p:stCondLst>
                                        </p:cTn>
                                        <p:tgtEl>
                                          <p:spTgt spid="9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wipe(down)">
                                      <p:cBhvr>
                                        <p:cTn id="39" dur="580">
                                          <p:stCondLst>
                                            <p:cond delay="0"/>
                                          </p:stCondLst>
                                        </p:cTn>
                                        <p:tgtEl>
                                          <p:spTgt spid="106"/>
                                        </p:tgtEl>
                                      </p:cBhvr>
                                    </p:animEffect>
                                    <p:anim calcmode="lin" valueType="num">
                                      <p:cBhvr>
                                        <p:cTn id="40" dur="1822" tmFilter="0,0; 0.14,0.36; 0.43,0.73; 0.71,0.91; 1.0,1.0">
                                          <p:stCondLst>
                                            <p:cond delay="0"/>
                                          </p:stCondLst>
                                        </p:cTn>
                                        <p:tgtEl>
                                          <p:spTgt spid="10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6"/>
                                        </p:tgtEl>
                                        <p:attrNameLst>
                                          <p:attrName>ppt_y</p:attrName>
                                        </p:attrNameLst>
                                      </p:cBhvr>
                                      <p:tavLst>
                                        <p:tav tm="0" fmla="#ppt_y-sin(pi*$)/81">
                                          <p:val>
                                            <p:fltVal val="0"/>
                                          </p:val>
                                        </p:tav>
                                        <p:tav tm="100000">
                                          <p:val>
                                            <p:fltVal val="1"/>
                                          </p:val>
                                        </p:tav>
                                      </p:tavLst>
                                    </p:anim>
                                    <p:animScale>
                                      <p:cBhvr>
                                        <p:cTn id="45" dur="26">
                                          <p:stCondLst>
                                            <p:cond delay="650"/>
                                          </p:stCondLst>
                                        </p:cTn>
                                        <p:tgtEl>
                                          <p:spTgt spid="106"/>
                                        </p:tgtEl>
                                      </p:cBhvr>
                                      <p:to x="100000" y="60000"/>
                                    </p:animScale>
                                    <p:animScale>
                                      <p:cBhvr>
                                        <p:cTn id="46" dur="166" decel="50000">
                                          <p:stCondLst>
                                            <p:cond delay="676"/>
                                          </p:stCondLst>
                                        </p:cTn>
                                        <p:tgtEl>
                                          <p:spTgt spid="106"/>
                                        </p:tgtEl>
                                      </p:cBhvr>
                                      <p:to x="100000" y="100000"/>
                                    </p:animScale>
                                    <p:animScale>
                                      <p:cBhvr>
                                        <p:cTn id="47" dur="26">
                                          <p:stCondLst>
                                            <p:cond delay="1312"/>
                                          </p:stCondLst>
                                        </p:cTn>
                                        <p:tgtEl>
                                          <p:spTgt spid="106"/>
                                        </p:tgtEl>
                                      </p:cBhvr>
                                      <p:to x="100000" y="80000"/>
                                    </p:animScale>
                                    <p:animScale>
                                      <p:cBhvr>
                                        <p:cTn id="48" dur="166" decel="50000">
                                          <p:stCondLst>
                                            <p:cond delay="1338"/>
                                          </p:stCondLst>
                                        </p:cTn>
                                        <p:tgtEl>
                                          <p:spTgt spid="106"/>
                                        </p:tgtEl>
                                      </p:cBhvr>
                                      <p:to x="100000" y="100000"/>
                                    </p:animScale>
                                    <p:animScale>
                                      <p:cBhvr>
                                        <p:cTn id="49" dur="26">
                                          <p:stCondLst>
                                            <p:cond delay="1642"/>
                                          </p:stCondLst>
                                        </p:cTn>
                                        <p:tgtEl>
                                          <p:spTgt spid="106"/>
                                        </p:tgtEl>
                                      </p:cBhvr>
                                      <p:to x="100000" y="90000"/>
                                    </p:animScale>
                                    <p:animScale>
                                      <p:cBhvr>
                                        <p:cTn id="50" dur="166" decel="50000">
                                          <p:stCondLst>
                                            <p:cond delay="1668"/>
                                          </p:stCondLst>
                                        </p:cTn>
                                        <p:tgtEl>
                                          <p:spTgt spid="106"/>
                                        </p:tgtEl>
                                      </p:cBhvr>
                                      <p:to x="100000" y="100000"/>
                                    </p:animScale>
                                    <p:animScale>
                                      <p:cBhvr>
                                        <p:cTn id="51" dur="26">
                                          <p:stCondLst>
                                            <p:cond delay="1808"/>
                                          </p:stCondLst>
                                        </p:cTn>
                                        <p:tgtEl>
                                          <p:spTgt spid="106"/>
                                        </p:tgtEl>
                                      </p:cBhvr>
                                      <p:to x="100000" y="95000"/>
                                    </p:animScale>
                                    <p:animScale>
                                      <p:cBhvr>
                                        <p:cTn id="52" dur="166" decel="50000">
                                          <p:stCondLst>
                                            <p:cond delay="1834"/>
                                          </p:stCondLst>
                                        </p:cTn>
                                        <p:tgtEl>
                                          <p:spTgt spid="10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wipe(down)">
                                      <p:cBhvr>
                                        <p:cTn id="55" dur="580">
                                          <p:stCondLst>
                                            <p:cond delay="0"/>
                                          </p:stCondLst>
                                        </p:cTn>
                                        <p:tgtEl>
                                          <p:spTgt spid="107"/>
                                        </p:tgtEl>
                                      </p:cBhvr>
                                    </p:animEffect>
                                    <p:anim calcmode="lin" valueType="num">
                                      <p:cBhvr>
                                        <p:cTn id="56" dur="1822" tmFilter="0,0; 0.14,0.36; 0.43,0.73; 0.71,0.91; 1.0,1.0">
                                          <p:stCondLst>
                                            <p:cond delay="0"/>
                                          </p:stCondLst>
                                        </p:cTn>
                                        <p:tgtEl>
                                          <p:spTgt spid="10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7"/>
                                        </p:tgtEl>
                                        <p:attrNameLst>
                                          <p:attrName>ppt_y</p:attrName>
                                        </p:attrNameLst>
                                      </p:cBhvr>
                                      <p:tavLst>
                                        <p:tav tm="0" fmla="#ppt_y-sin(pi*$)/81">
                                          <p:val>
                                            <p:fltVal val="0"/>
                                          </p:val>
                                        </p:tav>
                                        <p:tav tm="100000">
                                          <p:val>
                                            <p:fltVal val="1"/>
                                          </p:val>
                                        </p:tav>
                                      </p:tavLst>
                                    </p:anim>
                                    <p:animScale>
                                      <p:cBhvr>
                                        <p:cTn id="61" dur="26">
                                          <p:stCondLst>
                                            <p:cond delay="650"/>
                                          </p:stCondLst>
                                        </p:cTn>
                                        <p:tgtEl>
                                          <p:spTgt spid="107"/>
                                        </p:tgtEl>
                                      </p:cBhvr>
                                      <p:to x="100000" y="60000"/>
                                    </p:animScale>
                                    <p:animScale>
                                      <p:cBhvr>
                                        <p:cTn id="62" dur="166" decel="50000">
                                          <p:stCondLst>
                                            <p:cond delay="676"/>
                                          </p:stCondLst>
                                        </p:cTn>
                                        <p:tgtEl>
                                          <p:spTgt spid="107"/>
                                        </p:tgtEl>
                                      </p:cBhvr>
                                      <p:to x="100000" y="100000"/>
                                    </p:animScale>
                                    <p:animScale>
                                      <p:cBhvr>
                                        <p:cTn id="63" dur="26">
                                          <p:stCondLst>
                                            <p:cond delay="1312"/>
                                          </p:stCondLst>
                                        </p:cTn>
                                        <p:tgtEl>
                                          <p:spTgt spid="107"/>
                                        </p:tgtEl>
                                      </p:cBhvr>
                                      <p:to x="100000" y="80000"/>
                                    </p:animScale>
                                    <p:animScale>
                                      <p:cBhvr>
                                        <p:cTn id="64" dur="166" decel="50000">
                                          <p:stCondLst>
                                            <p:cond delay="1338"/>
                                          </p:stCondLst>
                                        </p:cTn>
                                        <p:tgtEl>
                                          <p:spTgt spid="107"/>
                                        </p:tgtEl>
                                      </p:cBhvr>
                                      <p:to x="100000" y="100000"/>
                                    </p:animScale>
                                    <p:animScale>
                                      <p:cBhvr>
                                        <p:cTn id="65" dur="26">
                                          <p:stCondLst>
                                            <p:cond delay="1642"/>
                                          </p:stCondLst>
                                        </p:cTn>
                                        <p:tgtEl>
                                          <p:spTgt spid="107"/>
                                        </p:tgtEl>
                                      </p:cBhvr>
                                      <p:to x="100000" y="90000"/>
                                    </p:animScale>
                                    <p:animScale>
                                      <p:cBhvr>
                                        <p:cTn id="66" dur="166" decel="50000">
                                          <p:stCondLst>
                                            <p:cond delay="1668"/>
                                          </p:stCondLst>
                                        </p:cTn>
                                        <p:tgtEl>
                                          <p:spTgt spid="107"/>
                                        </p:tgtEl>
                                      </p:cBhvr>
                                      <p:to x="100000" y="100000"/>
                                    </p:animScale>
                                    <p:animScale>
                                      <p:cBhvr>
                                        <p:cTn id="67" dur="26">
                                          <p:stCondLst>
                                            <p:cond delay="1808"/>
                                          </p:stCondLst>
                                        </p:cTn>
                                        <p:tgtEl>
                                          <p:spTgt spid="107"/>
                                        </p:tgtEl>
                                      </p:cBhvr>
                                      <p:to x="100000" y="95000"/>
                                    </p:animScale>
                                    <p:animScale>
                                      <p:cBhvr>
                                        <p:cTn id="68" dur="166" decel="50000">
                                          <p:stCondLst>
                                            <p:cond delay="1834"/>
                                          </p:stCondLst>
                                        </p:cTn>
                                        <p:tgtEl>
                                          <p:spTgt spid="107"/>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wipe(down)">
                                      <p:cBhvr>
                                        <p:cTn id="71" dur="580">
                                          <p:stCondLst>
                                            <p:cond delay="0"/>
                                          </p:stCondLst>
                                        </p:cTn>
                                        <p:tgtEl>
                                          <p:spTgt spid="108"/>
                                        </p:tgtEl>
                                      </p:cBhvr>
                                    </p:animEffect>
                                    <p:anim calcmode="lin" valueType="num">
                                      <p:cBhvr>
                                        <p:cTn id="72" dur="1822" tmFilter="0,0; 0.14,0.36; 0.43,0.73; 0.71,0.91; 1.0,1.0">
                                          <p:stCondLst>
                                            <p:cond delay="0"/>
                                          </p:stCondLst>
                                        </p:cTn>
                                        <p:tgtEl>
                                          <p:spTgt spid="10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8"/>
                                        </p:tgtEl>
                                        <p:attrNameLst>
                                          <p:attrName>ppt_y</p:attrName>
                                        </p:attrNameLst>
                                      </p:cBhvr>
                                      <p:tavLst>
                                        <p:tav tm="0" fmla="#ppt_y-sin(pi*$)/81">
                                          <p:val>
                                            <p:fltVal val="0"/>
                                          </p:val>
                                        </p:tav>
                                        <p:tav tm="100000">
                                          <p:val>
                                            <p:fltVal val="1"/>
                                          </p:val>
                                        </p:tav>
                                      </p:tavLst>
                                    </p:anim>
                                    <p:animScale>
                                      <p:cBhvr>
                                        <p:cTn id="77" dur="26">
                                          <p:stCondLst>
                                            <p:cond delay="650"/>
                                          </p:stCondLst>
                                        </p:cTn>
                                        <p:tgtEl>
                                          <p:spTgt spid="108"/>
                                        </p:tgtEl>
                                      </p:cBhvr>
                                      <p:to x="100000" y="60000"/>
                                    </p:animScale>
                                    <p:animScale>
                                      <p:cBhvr>
                                        <p:cTn id="78" dur="166" decel="50000">
                                          <p:stCondLst>
                                            <p:cond delay="676"/>
                                          </p:stCondLst>
                                        </p:cTn>
                                        <p:tgtEl>
                                          <p:spTgt spid="108"/>
                                        </p:tgtEl>
                                      </p:cBhvr>
                                      <p:to x="100000" y="100000"/>
                                    </p:animScale>
                                    <p:animScale>
                                      <p:cBhvr>
                                        <p:cTn id="79" dur="26">
                                          <p:stCondLst>
                                            <p:cond delay="1312"/>
                                          </p:stCondLst>
                                        </p:cTn>
                                        <p:tgtEl>
                                          <p:spTgt spid="108"/>
                                        </p:tgtEl>
                                      </p:cBhvr>
                                      <p:to x="100000" y="80000"/>
                                    </p:animScale>
                                    <p:animScale>
                                      <p:cBhvr>
                                        <p:cTn id="80" dur="166" decel="50000">
                                          <p:stCondLst>
                                            <p:cond delay="1338"/>
                                          </p:stCondLst>
                                        </p:cTn>
                                        <p:tgtEl>
                                          <p:spTgt spid="108"/>
                                        </p:tgtEl>
                                      </p:cBhvr>
                                      <p:to x="100000" y="100000"/>
                                    </p:animScale>
                                    <p:animScale>
                                      <p:cBhvr>
                                        <p:cTn id="81" dur="26">
                                          <p:stCondLst>
                                            <p:cond delay="1642"/>
                                          </p:stCondLst>
                                        </p:cTn>
                                        <p:tgtEl>
                                          <p:spTgt spid="108"/>
                                        </p:tgtEl>
                                      </p:cBhvr>
                                      <p:to x="100000" y="90000"/>
                                    </p:animScale>
                                    <p:animScale>
                                      <p:cBhvr>
                                        <p:cTn id="82" dur="166" decel="50000">
                                          <p:stCondLst>
                                            <p:cond delay="1668"/>
                                          </p:stCondLst>
                                        </p:cTn>
                                        <p:tgtEl>
                                          <p:spTgt spid="108"/>
                                        </p:tgtEl>
                                      </p:cBhvr>
                                      <p:to x="100000" y="100000"/>
                                    </p:animScale>
                                    <p:animScale>
                                      <p:cBhvr>
                                        <p:cTn id="83" dur="26">
                                          <p:stCondLst>
                                            <p:cond delay="1808"/>
                                          </p:stCondLst>
                                        </p:cTn>
                                        <p:tgtEl>
                                          <p:spTgt spid="108"/>
                                        </p:tgtEl>
                                      </p:cBhvr>
                                      <p:to x="100000" y="95000"/>
                                    </p:animScale>
                                    <p:animScale>
                                      <p:cBhvr>
                                        <p:cTn id="84" dur="166" decel="50000">
                                          <p:stCondLst>
                                            <p:cond delay="1834"/>
                                          </p:stCondLst>
                                        </p:cTn>
                                        <p:tgtEl>
                                          <p:spTgt spid="108"/>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wipe(down)">
                                      <p:cBhvr>
                                        <p:cTn id="89" dur="580">
                                          <p:stCondLst>
                                            <p:cond delay="0"/>
                                          </p:stCondLst>
                                        </p:cTn>
                                        <p:tgtEl>
                                          <p:spTgt spid="98"/>
                                        </p:tgtEl>
                                      </p:cBhvr>
                                    </p:animEffect>
                                    <p:anim calcmode="lin" valueType="num">
                                      <p:cBhvr>
                                        <p:cTn id="90"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95" dur="26">
                                          <p:stCondLst>
                                            <p:cond delay="650"/>
                                          </p:stCondLst>
                                        </p:cTn>
                                        <p:tgtEl>
                                          <p:spTgt spid="98"/>
                                        </p:tgtEl>
                                      </p:cBhvr>
                                      <p:to x="100000" y="60000"/>
                                    </p:animScale>
                                    <p:animScale>
                                      <p:cBhvr>
                                        <p:cTn id="96" dur="166" decel="50000">
                                          <p:stCondLst>
                                            <p:cond delay="676"/>
                                          </p:stCondLst>
                                        </p:cTn>
                                        <p:tgtEl>
                                          <p:spTgt spid="98"/>
                                        </p:tgtEl>
                                      </p:cBhvr>
                                      <p:to x="100000" y="100000"/>
                                    </p:animScale>
                                    <p:animScale>
                                      <p:cBhvr>
                                        <p:cTn id="97" dur="26">
                                          <p:stCondLst>
                                            <p:cond delay="1312"/>
                                          </p:stCondLst>
                                        </p:cTn>
                                        <p:tgtEl>
                                          <p:spTgt spid="98"/>
                                        </p:tgtEl>
                                      </p:cBhvr>
                                      <p:to x="100000" y="80000"/>
                                    </p:animScale>
                                    <p:animScale>
                                      <p:cBhvr>
                                        <p:cTn id="98" dur="166" decel="50000">
                                          <p:stCondLst>
                                            <p:cond delay="1338"/>
                                          </p:stCondLst>
                                        </p:cTn>
                                        <p:tgtEl>
                                          <p:spTgt spid="98"/>
                                        </p:tgtEl>
                                      </p:cBhvr>
                                      <p:to x="100000" y="100000"/>
                                    </p:animScale>
                                    <p:animScale>
                                      <p:cBhvr>
                                        <p:cTn id="99" dur="26">
                                          <p:stCondLst>
                                            <p:cond delay="1642"/>
                                          </p:stCondLst>
                                        </p:cTn>
                                        <p:tgtEl>
                                          <p:spTgt spid="98"/>
                                        </p:tgtEl>
                                      </p:cBhvr>
                                      <p:to x="100000" y="90000"/>
                                    </p:animScale>
                                    <p:animScale>
                                      <p:cBhvr>
                                        <p:cTn id="100" dur="166" decel="50000">
                                          <p:stCondLst>
                                            <p:cond delay="1668"/>
                                          </p:stCondLst>
                                        </p:cTn>
                                        <p:tgtEl>
                                          <p:spTgt spid="98"/>
                                        </p:tgtEl>
                                      </p:cBhvr>
                                      <p:to x="100000" y="100000"/>
                                    </p:animScale>
                                    <p:animScale>
                                      <p:cBhvr>
                                        <p:cTn id="101" dur="26">
                                          <p:stCondLst>
                                            <p:cond delay="1808"/>
                                          </p:stCondLst>
                                        </p:cTn>
                                        <p:tgtEl>
                                          <p:spTgt spid="98"/>
                                        </p:tgtEl>
                                      </p:cBhvr>
                                      <p:to x="100000" y="95000"/>
                                    </p:animScale>
                                    <p:animScale>
                                      <p:cBhvr>
                                        <p:cTn id="102" dur="166" decel="50000">
                                          <p:stCondLst>
                                            <p:cond delay="1834"/>
                                          </p:stCondLst>
                                        </p:cTn>
                                        <p:tgtEl>
                                          <p:spTgt spid="98"/>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11"/>
                                        </p:tgtEl>
                                        <p:attrNameLst>
                                          <p:attrName>style.visibility</p:attrName>
                                        </p:attrNameLst>
                                      </p:cBhvr>
                                      <p:to>
                                        <p:strVal val="visible"/>
                                      </p:to>
                                    </p:set>
                                    <p:animEffect transition="in" filter="wipe(down)">
                                      <p:cBhvr>
                                        <p:cTn id="105" dur="580">
                                          <p:stCondLst>
                                            <p:cond delay="0"/>
                                          </p:stCondLst>
                                        </p:cTn>
                                        <p:tgtEl>
                                          <p:spTgt spid="111"/>
                                        </p:tgtEl>
                                      </p:cBhvr>
                                    </p:animEffect>
                                    <p:anim calcmode="lin" valueType="num">
                                      <p:cBhvr>
                                        <p:cTn id="106" dur="1822" tmFilter="0,0; 0.14,0.36; 0.43,0.73; 0.71,0.91; 1.0,1.0">
                                          <p:stCondLst>
                                            <p:cond delay="0"/>
                                          </p:stCondLst>
                                        </p:cTn>
                                        <p:tgtEl>
                                          <p:spTgt spid="111"/>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11"/>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11"/>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11"/>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11"/>
                                        </p:tgtEl>
                                        <p:attrNameLst>
                                          <p:attrName>ppt_y</p:attrName>
                                        </p:attrNameLst>
                                      </p:cBhvr>
                                      <p:tavLst>
                                        <p:tav tm="0" fmla="#ppt_y-sin(pi*$)/81">
                                          <p:val>
                                            <p:fltVal val="0"/>
                                          </p:val>
                                        </p:tav>
                                        <p:tav tm="100000">
                                          <p:val>
                                            <p:fltVal val="1"/>
                                          </p:val>
                                        </p:tav>
                                      </p:tavLst>
                                    </p:anim>
                                    <p:animScale>
                                      <p:cBhvr>
                                        <p:cTn id="111" dur="26">
                                          <p:stCondLst>
                                            <p:cond delay="650"/>
                                          </p:stCondLst>
                                        </p:cTn>
                                        <p:tgtEl>
                                          <p:spTgt spid="111"/>
                                        </p:tgtEl>
                                      </p:cBhvr>
                                      <p:to x="100000" y="60000"/>
                                    </p:animScale>
                                    <p:animScale>
                                      <p:cBhvr>
                                        <p:cTn id="112" dur="166" decel="50000">
                                          <p:stCondLst>
                                            <p:cond delay="676"/>
                                          </p:stCondLst>
                                        </p:cTn>
                                        <p:tgtEl>
                                          <p:spTgt spid="111"/>
                                        </p:tgtEl>
                                      </p:cBhvr>
                                      <p:to x="100000" y="100000"/>
                                    </p:animScale>
                                    <p:animScale>
                                      <p:cBhvr>
                                        <p:cTn id="113" dur="26">
                                          <p:stCondLst>
                                            <p:cond delay="1312"/>
                                          </p:stCondLst>
                                        </p:cTn>
                                        <p:tgtEl>
                                          <p:spTgt spid="111"/>
                                        </p:tgtEl>
                                      </p:cBhvr>
                                      <p:to x="100000" y="80000"/>
                                    </p:animScale>
                                    <p:animScale>
                                      <p:cBhvr>
                                        <p:cTn id="114" dur="166" decel="50000">
                                          <p:stCondLst>
                                            <p:cond delay="1338"/>
                                          </p:stCondLst>
                                        </p:cTn>
                                        <p:tgtEl>
                                          <p:spTgt spid="111"/>
                                        </p:tgtEl>
                                      </p:cBhvr>
                                      <p:to x="100000" y="100000"/>
                                    </p:animScale>
                                    <p:animScale>
                                      <p:cBhvr>
                                        <p:cTn id="115" dur="26">
                                          <p:stCondLst>
                                            <p:cond delay="1642"/>
                                          </p:stCondLst>
                                        </p:cTn>
                                        <p:tgtEl>
                                          <p:spTgt spid="111"/>
                                        </p:tgtEl>
                                      </p:cBhvr>
                                      <p:to x="100000" y="90000"/>
                                    </p:animScale>
                                    <p:animScale>
                                      <p:cBhvr>
                                        <p:cTn id="116" dur="166" decel="50000">
                                          <p:stCondLst>
                                            <p:cond delay="1668"/>
                                          </p:stCondLst>
                                        </p:cTn>
                                        <p:tgtEl>
                                          <p:spTgt spid="111"/>
                                        </p:tgtEl>
                                      </p:cBhvr>
                                      <p:to x="100000" y="100000"/>
                                    </p:animScale>
                                    <p:animScale>
                                      <p:cBhvr>
                                        <p:cTn id="117" dur="26">
                                          <p:stCondLst>
                                            <p:cond delay="1808"/>
                                          </p:stCondLst>
                                        </p:cTn>
                                        <p:tgtEl>
                                          <p:spTgt spid="111"/>
                                        </p:tgtEl>
                                      </p:cBhvr>
                                      <p:to x="100000" y="95000"/>
                                    </p:animScale>
                                    <p:animScale>
                                      <p:cBhvr>
                                        <p:cTn id="118" dur="166" decel="50000">
                                          <p:stCondLst>
                                            <p:cond delay="1834"/>
                                          </p:stCondLst>
                                        </p:cTn>
                                        <p:tgtEl>
                                          <p:spTgt spid="111"/>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wipe(down)">
                                      <p:cBhvr>
                                        <p:cTn id="121" dur="580">
                                          <p:stCondLst>
                                            <p:cond delay="0"/>
                                          </p:stCondLst>
                                        </p:cTn>
                                        <p:tgtEl>
                                          <p:spTgt spid="112"/>
                                        </p:tgtEl>
                                      </p:cBhvr>
                                    </p:animEffect>
                                    <p:anim calcmode="lin" valueType="num">
                                      <p:cBhvr>
                                        <p:cTn id="122" dur="1822" tmFilter="0,0; 0.14,0.36; 0.43,0.73; 0.71,0.91; 1.0,1.0">
                                          <p:stCondLst>
                                            <p:cond delay="0"/>
                                          </p:stCondLst>
                                        </p:cTn>
                                        <p:tgtEl>
                                          <p:spTgt spid="112"/>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12"/>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12"/>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12"/>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12"/>
                                        </p:tgtEl>
                                        <p:attrNameLst>
                                          <p:attrName>ppt_y</p:attrName>
                                        </p:attrNameLst>
                                      </p:cBhvr>
                                      <p:tavLst>
                                        <p:tav tm="0" fmla="#ppt_y-sin(pi*$)/81">
                                          <p:val>
                                            <p:fltVal val="0"/>
                                          </p:val>
                                        </p:tav>
                                        <p:tav tm="100000">
                                          <p:val>
                                            <p:fltVal val="1"/>
                                          </p:val>
                                        </p:tav>
                                      </p:tavLst>
                                    </p:anim>
                                    <p:animScale>
                                      <p:cBhvr>
                                        <p:cTn id="127" dur="26">
                                          <p:stCondLst>
                                            <p:cond delay="650"/>
                                          </p:stCondLst>
                                        </p:cTn>
                                        <p:tgtEl>
                                          <p:spTgt spid="112"/>
                                        </p:tgtEl>
                                      </p:cBhvr>
                                      <p:to x="100000" y="60000"/>
                                    </p:animScale>
                                    <p:animScale>
                                      <p:cBhvr>
                                        <p:cTn id="128" dur="166" decel="50000">
                                          <p:stCondLst>
                                            <p:cond delay="676"/>
                                          </p:stCondLst>
                                        </p:cTn>
                                        <p:tgtEl>
                                          <p:spTgt spid="112"/>
                                        </p:tgtEl>
                                      </p:cBhvr>
                                      <p:to x="100000" y="100000"/>
                                    </p:animScale>
                                    <p:animScale>
                                      <p:cBhvr>
                                        <p:cTn id="129" dur="26">
                                          <p:stCondLst>
                                            <p:cond delay="1312"/>
                                          </p:stCondLst>
                                        </p:cTn>
                                        <p:tgtEl>
                                          <p:spTgt spid="112"/>
                                        </p:tgtEl>
                                      </p:cBhvr>
                                      <p:to x="100000" y="80000"/>
                                    </p:animScale>
                                    <p:animScale>
                                      <p:cBhvr>
                                        <p:cTn id="130" dur="166" decel="50000">
                                          <p:stCondLst>
                                            <p:cond delay="1338"/>
                                          </p:stCondLst>
                                        </p:cTn>
                                        <p:tgtEl>
                                          <p:spTgt spid="112"/>
                                        </p:tgtEl>
                                      </p:cBhvr>
                                      <p:to x="100000" y="100000"/>
                                    </p:animScale>
                                    <p:animScale>
                                      <p:cBhvr>
                                        <p:cTn id="131" dur="26">
                                          <p:stCondLst>
                                            <p:cond delay="1642"/>
                                          </p:stCondLst>
                                        </p:cTn>
                                        <p:tgtEl>
                                          <p:spTgt spid="112"/>
                                        </p:tgtEl>
                                      </p:cBhvr>
                                      <p:to x="100000" y="90000"/>
                                    </p:animScale>
                                    <p:animScale>
                                      <p:cBhvr>
                                        <p:cTn id="132" dur="166" decel="50000">
                                          <p:stCondLst>
                                            <p:cond delay="1668"/>
                                          </p:stCondLst>
                                        </p:cTn>
                                        <p:tgtEl>
                                          <p:spTgt spid="112"/>
                                        </p:tgtEl>
                                      </p:cBhvr>
                                      <p:to x="100000" y="100000"/>
                                    </p:animScale>
                                    <p:animScale>
                                      <p:cBhvr>
                                        <p:cTn id="133" dur="26">
                                          <p:stCondLst>
                                            <p:cond delay="1808"/>
                                          </p:stCondLst>
                                        </p:cTn>
                                        <p:tgtEl>
                                          <p:spTgt spid="112"/>
                                        </p:tgtEl>
                                      </p:cBhvr>
                                      <p:to x="100000" y="95000"/>
                                    </p:animScale>
                                    <p:animScale>
                                      <p:cBhvr>
                                        <p:cTn id="134" dur="166" decel="50000">
                                          <p:stCondLst>
                                            <p:cond delay="1834"/>
                                          </p:stCondLst>
                                        </p:cTn>
                                        <p:tgtEl>
                                          <p:spTgt spid="112"/>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113"/>
                                        </p:tgtEl>
                                        <p:attrNameLst>
                                          <p:attrName>style.visibility</p:attrName>
                                        </p:attrNameLst>
                                      </p:cBhvr>
                                      <p:to>
                                        <p:strVal val="visible"/>
                                      </p:to>
                                    </p:set>
                                    <p:animEffect transition="in" filter="wipe(down)">
                                      <p:cBhvr>
                                        <p:cTn id="137" dur="580">
                                          <p:stCondLst>
                                            <p:cond delay="0"/>
                                          </p:stCondLst>
                                        </p:cTn>
                                        <p:tgtEl>
                                          <p:spTgt spid="113"/>
                                        </p:tgtEl>
                                      </p:cBhvr>
                                    </p:animEffect>
                                    <p:anim calcmode="lin" valueType="num">
                                      <p:cBhvr>
                                        <p:cTn id="138" dur="1822" tmFilter="0,0; 0.14,0.36; 0.43,0.73; 0.71,0.91; 1.0,1.0">
                                          <p:stCondLst>
                                            <p:cond delay="0"/>
                                          </p:stCondLst>
                                        </p:cTn>
                                        <p:tgtEl>
                                          <p:spTgt spid="113"/>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113"/>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113"/>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113"/>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113"/>
                                        </p:tgtEl>
                                        <p:attrNameLst>
                                          <p:attrName>ppt_y</p:attrName>
                                        </p:attrNameLst>
                                      </p:cBhvr>
                                      <p:tavLst>
                                        <p:tav tm="0" fmla="#ppt_y-sin(pi*$)/81">
                                          <p:val>
                                            <p:fltVal val="0"/>
                                          </p:val>
                                        </p:tav>
                                        <p:tav tm="100000">
                                          <p:val>
                                            <p:fltVal val="1"/>
                                          </p:val>
                                        </p:tav>
                                      </p:tavLst>
                                    </p:anim>
                                    <p:animScale>
                                      <p:cBhvr>
                                        <p:cTn id="143" dur="26">
                                          <p:stCondLst>
                                            <p:cond delay="650"/>
                                          </p:stCondLst>
                                        </p:cTn>
                                        <p:tgtEl>
                                          <p:spTgt spid="113"/>
                                        </p:tgtEl>
                                      </p:cBhvr>
                                      <p:to x="100000" y="60000"/>
                                    </p:animScale>
                                    <p:animScale>
                                      <p:cBhvr>
                                        <p:cTn id="144" dur="166" decel="50000">
                                          <p:stCondLst>
                                            <p:cond delay="676"/>
                                          </p:stCondLst>
                                        </p:cTn>
                                        <p:tgtEl>
                                          <p:spTgt spid="113"/>
                                        </p:tgtEl>
                                      </p:cBhvr>
                                      <p:to x="100000" y="100000"/>
                                    </p:animScale>
                                    <p:animScale>
                                      <p:cBhvr>
                                        <p:cTn id="145" dur="26">
                                          <p:stCondLst>
                                            <p:cond delay="1312"/>
                                          </p:stCondLst>
                                        </p:cTn>
                                        <p:tgtEl>
                                          <p:spTgt spid="113"/>
                                        </p:tgtEl>
                                      </p:cBhvr>
                                      <p:to x="100000" y="80000"/>
                                    </p:animScale>
                                    <p:animScale>
                                      <p:cBhvr>
                                        <p:cTn id="146" dur="166" decel="50000">
                                          <p:stCondLst>
                                            <p:cond delay="1338"/>
                                          </p:stCondLst>
                                        </p:cTn>
                                        <p:tgtEl>
                                          <p:spTgt spid="113"/>
                                        </p:tgtEl>
                                      </p:cBhvr>
                                      <p:to x="100000" y="100000"/>
                                    </p:animScale>
                                    <p:animScale>
                                      <p:cBhvr>
                                        <p:cTn id="147" dur="26">
                                          <p:stCondLst>
                                            <p:cond delay="1642"/>
                                          </p:stCondLst>
                                        </p:cTn>
                                        <p:tgtEl>
                                          <p:spTgt spid="113"/>
                                        </p:tgtEl>
                                      </p:cBhvr>
                                      <p:to x="100000" y="90000"/>
                                    </p:animScale>
                                    <p:animScale>
                                      <p:cBhvr>
                                        <p:cTn id="148" dur="166" decel="50000">
                                          <p:stCondLst>
                                            <p:cond delay="1668"/>
                                          </p:stCondLst>
                                        </p:cTn>
                                        <p:tgtEl>
                                          <p:spTgt spid="113"/>
                                        </p:tgtEl>
                                      </p:cBhvr>
                                      <p:to x="100000" y="100000"/>
                                    </p:animScale>
                                    <p:animScale>
                                      <p:cBhvr>
                                        <p:cTn id="149" dur="26">
                                          <p:stCondLst>
                                            <p:cond delay="1808"/>
                                          </p:stCondLst>
                                        </p:cTn>
                                        <p:tgtEl>
                                          <p:spTgt spid="113"/>
                                        </p:tgtEl>
                                      </p:cBhvr>
                                      <p:to x="100000" y="95000"/>
                                    </p:animScale>
                                    <p:animScale>
                                      <p:cBhvr>
                                        <p:cTn id="150" dur="166" decel="50000">
                                          <p:stCondLst>
                                            <p:cond delay="1834"/>
                                          </p:stCondLst>
                                        </p:cTn>
                                        <p:tgtEl>
                                          <p:spTgt spid="113"/>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114"/>
                                        </p:tgtEl>
                                        <p:attrNameLst>
                                          <p:attrName>style.visibility</p:attrName>
                                        </p:attrNameLst>
                                      </p:cBhvr>
                                      <p:to>
                                        <p:strVal val="visible"/>
                                      </p:to>
                                    </p:set>
                                    <p:animEffect transition="in" filter="wipe(down)">
                                      <p:cBhvr>
                                        <p:cTn id="153" dur="580">
                                          <p:stCondLst>
                                            <p:cond delay="0"/>
                                          </p:stCondLst>
                                        </p:cTn>
                                        <p:tgtEl>
                                          <p:spTgt spid="114"/>
                                        </p:tgtEl>
                                      </p:cBhvr>
                                    </p:animEffect>
                                    <p:anim calcmode="lin" valueType="num">
                                      <p:cBhvr>
                                        <p:cTn id="154" dur="1822" tmFilter="0,0; 0.14,0.36; 0.43,0.73; 0.71,0.91; 1.0,1.0">
                                          <p:stCondLst>
                                            <p:cond delay="0"/>
                                          </p:stCondLst>
                                        </p:cTn>
                                        <p:tgtEl>
                                          <p:spTgt spid="114"/>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114"/>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114"/>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114"/>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114"/>
                                        </p:tgtEl>
                                        <p:attrNameLst>
                                          <p:attrName>ppt_y</p:attrName>
                                        </p:attrNameLst>
                                      </p:cBhvr>
                                      <p:tavLst>
                                        <p:tav tm="0" fmla="#ppt_y-sin(pi*$)/81">
                                          <p:val>
                                            <p:fltVal val="0"/>
                                          </p:val>
                                        </p:tav>
                                        <p:tav tm="100000">
                                          <p:val>
                                            <p:fltVal val="1"/>
                                          </p:val>
                                        </p:tav>
                                      </p:tavLst>
                                    </p:anim>
                                    <p:animScale>
                                      <p:cBhvr>
                                        <p:cTn id="159" dur="26">
                                          <p:stCondLst>
                                            <p:cond delay="650"/>
                                          </p:stCondLst>
                                        </p:cTn>
                                        <p:tgtEl>
                                          <p:spTgt spid="114"/>
                                        </p:tgtEl>
                                      </p:cBhvr>
                                      <p:to x="100000" y="60000"/>
                                    </p:animScale>
                                    <p:animScale>
                                      <p:cBhvr>
                                        <p:cTn id="160" dur="166" decel="50000">
                                          <p:stCondLst>
                                            <p:cond delay="676"/>
                                          </p:stCondLst>
                                        </p:cTn>
                                        <p:tgtEl>
                                          <p:spTgt spid="114"/>
                                        </p:tgtEl>
                                      </p:cBhvr>
                                      <p:to x="100000" y="100000"/>
                                    </p:animScale>
                                    <p:animScale>
                                      <p:cBhvr>
                                        <p:cTn id="161" dur="26">
                                          <p:stCondLst>
                                            <p:cond delay="1312"/>
                                          </p:stCondLst>
                                        </p:cTn>
                                        <p:tgtEl>
                                          <p:spTgt spid="114"/>
                                        </p:tgtEl>
                                      </p:cBhvr>
                                      <p:to x="100000" y="80000"/>
                                    </p:animScale>
                                    <p:animScale>
                                      <p:cBhvr>
                                        <p:cTn id="162" dur="166" decel="50000">
                                          <p:stCondLst>
                                            <p:cond delay="1338"/>
                                          </p:stCondLst>
                                        </p:cTn>
                                        <p:tgtEl>
                                          <p:spTgt spid="114"/>
                                        </p:tgtEl>
                                      </p:cBhvr>
                                      <p:to x="100000" y="100000"/>
                                    </p:animScale>
                                    <p:animScale>
                                      <p:cBhvr>
                                        <p:cTn id="163" dur="26">
                                          <p:stCondLst>
                                            <p:cond delay="1642"/>
                                          </p:stCondLst>
                                        </p:cTn>
                                        <p:tgtEl>
                                          <p:spTgt spid="114"/>
                                        </p:tgtEl>
                                      </p:cBhvr>
                                      <p:to x="100000" y="90000"/>
                                    </p:animScale>
                                    <p:animScale>
                                      <p:cBhvr>
                                        <p:cTn id="164" dur="166" decel="50000">
                                          <p:stCondLst>
                                            <p:cond delay="1668"/>
                                          </p:stCondLst>
                                        </p:cTn>
                                        <p:tgtEl>
                                          <p:spTgt spid="114"/>
                                        </p:tgtEl>
                                      </p:cBhvr>
                                      <p:to x="100000" y="100000"/>
                                    </p:animScale>
                                    <p:animScale>
                                      <p:cBhvr>
                                        <p:cTn id="165" dur="26">
                                          <p:stCondLst>
                                            <p:cond delay="1808"/>
                                          </p:stCondLst>
                                        </p:cTn>
                                        <p:tgtEl>
                                          <p:spTgt spid="114"/>
                                        </p:tgtEl>
                                      </p:cBhvr>
                                      <p:to x="100000" y="95000"/>
                                    </p:animScale>
                                    <p:animScale>
                                      <p:cBhvr>
                                        <p:cTn id="166" dur="166" decel="50000">
                                          <p:stCondLst>
                                            <p:cond delay="1834"/>
                                          </p:stCondLst>
                                        </p:cTn>
                                        <p:tgtEl>
                                          <p:spTgt spid="114"/>
                                        </p:tgtEl>
                                      </p:cBhvr>
                                      <p:to x="100000" y="100000"/>
                                    </p:animScale>
                                  </p:childTnLst>
                                </p:cTn>
                              </p:par>
                              <p:par>
                                <p:cTn id="167" presetID="26" presetClass="entr" presetSubtype="0" fill="hold" grpId="0" nodeType="withEffect">
                                  <p:stCondLst>
                                    <p:cond delay="0"/>
                                  </p:stCondLst>
                                  <p:childTnLst>
                                    <p:set>
                                      <p:cBhvr>
                                        <p:cTn id="168" dur="1" fill="hold">
                                          <p:stCondLst>
                                            <p:cond delay="0"/>
                                          </p:stCondLst>
                                        </p:cTn>
                                        <p:tgtEl>
                                          <p:spTgt spid="97"/>
                                        </p:tgtEl>
                                        <p:attrNameLst>
                                          <p:attrName>style.visibility</p:attrName>
                                        </p:attrNameLst>
                                      </p:cBhvr>
                                      <p:to>
                                        <p:strVal val="visible"/>
                                      </p:to>
                                    </p:set>
                                    <p:animEffect transition="in" filter="wipe(down)">
                                      <p:cBhvr>
                                        <p:cTn id="169" dur="580">
                                          <p:stCondLst>
                                            <p:cond delay="0"/>
                                          </p:stCondLst>
                                        </p:cTn>
                                        <p:tgtEl>
                                          <p:spTgt spid="97"/>
                                        </p:tgtEl>
                                      </p:cBhvr>
                                    </p:animEffect>
                                    <p:anim calcmode="lin" valueType="num">
                                      <p:cBhvr>
                                        <p:cTn id="170" dur="1822" tmFilter="0,0; 0.14,0.36; 0.43,0.73; 0.71,0.91; 1.0,1.0">
                                          <p:stCondLst>
                                            <p:cond delay="0"/>
                                          </p:stCondLst>
                                        </p:cTn>
                                        <p:tgtEl>
                                          <p:spTgt spid="97"/>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97"/>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97"/>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97"/>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97"/>
                                        </p:tgtEl>
                                        <p:attrNameLst>
                                          <p:attrName>ppt_y</p:attrName>
                                        </p:attrNameLst>
                                      </p:cBhvr>
                                      <p:tavLst>
                                        <p:tav tm="0" fmla="#ppt_y-sin(pi*$)/81">
                                          <p:val>
                                            <p:fltVal val="0"/>
                                          </p:val>
                                        </p:tav>
                                        <p:tav tm="100000">
                                          <p:val>
                                            <p:fltVal val="1"/>
                                          </p:val>
                                        </p:tav>
                                      </p:tavLst>
                                    </p:anim>
                                    <p:animScale>
                                      <p:cBhvr>
                                        <p:cTn id="175" dur="26">
                                          <p:stCondLst>
                                            <p:cond delay="650"/>
                                          </p:stCondLst>
                                        </p:cTn>
                                        <p:tgtEl>
                                          <p:spTgt spid="97"/>
                                        </p:tgtEl>
                                      </p:cBhvr>
                                      <p:to x="100000" y="60000"/>
                                    </p:animScale>
                                    <p:animScale>
                                      <p:cBhvr>
                                        <p:cTn id="176" dur="166" decel="50000">
                                          <p:stCondLst>
                                            <p:cond delay="676"/>
                                          </p:stCondLst>
                                        </p:cTn>
                                        <p:tgtEl>
                                          <p:spTgt spid="97"/>
                                        </p:tgtEl>
                                      </p:cBhvr>
                                      <p:to x="100000" y="100000"/>
                                    </p:animScale>
                                    <p:animScale>
                                      <p:cBhvr>
                                        <p:cTn id="177" dur="26">
                                          <p:stCondLst>
                                            <p:cond delay="1312"/>
                                          </p:stCondLst>
                                        </p:cTn>
                                        <p:tgtEl>
                                          <p:spTgt spid="97"/>
                                        </p:tgtEl>
                                      </p:cBhvr>
                                      <p:to x="100000" y="80000"/>
                                    </p:animScale>
                                    <p:animScale>
                                      <p:cBhvr>
                                        <p:cTn id="178" dur="166" decel="50000">
                                          <p:stCondLst>
                                            <p:cond delay="1338"/>
                                          </p:stCondLst>
                                        </p:cTn>
                                        <p:tgtEl>
                                          <p:spTgt spid="97"/>
                                        </p:tgtEl>
                                      </p:cBhvr>
                                      <p:to x="100000" y="100000"/>
                                    </p:animScale>
                                    <p:animScale>
                                      <p:cBhvr>
                                        <p:cTn id="179" dur="26">
                                          <p:stCondLst>
                                            <p:cond delay="1642"/>
                                          </p:stCondLst>
                                        </p:cTn>
                                        <p:tgtEl>
                                          <p:spTgt spid="97"/>
                                        </p:tgtEl>
                                      </p:cBhvr>
                                      <p:to x="100000" y="90000"/>
                                    </p:animScale>
                                    <p:animScale>
                                      <p:cBhvr>
                                        <p:cTn id="180" dur="166" decel="50000">
                                          <p:stCondLst>
                                            <p:cond delay="1668"/>
                                          </p:stCondLst>
                                        </p:cTn>
                                        <p:tgtEl>
                                          <p:spTgt spid="97"/>
                                        </p:tgtEl>
                                      </p:cBhvr>
                                      <p:to x="100000" y="100000"/>
                                    </p:animScale>
                                    <p:animScale>
                                      <p:cBhvr>
                                        <p:cTn id="181" dur="26">
                                          <p:stCondLst>
                                            <p:cond delay="1808"/>
                                          </p:stCondLst>
                                        </p:cTn>
                                        <p:tgtEl>
                                          <p:spTgt spid="97"/>
                                        </p:tgtEl>
                                      </p:cBhvr>
                                      <p:to x="100000" y="95000"/>
                                    </p:animScale>
                                    <p:animScale>
                                      <p:cBhvr>
                                        <p:cTn id="182" dur="166" decel="50000">
                                          <p:stCondLst>
                                            <p:cond delay="1834"/>
                                          </p:stCondLst>
                                        </p:cTn>
                                        <p:tgtEl>
                                          <p:spTgt spid="9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p:bldP spid="99" grpId="0"/>
      <p:bldP spid="106" grpId="0"/>
      <p:bldP spid="107" grpId="0"/>
      <p:bldP spid="108" grpId="0"/>
      <p:bldP spid="111" grpId="0"/>
      <p:bldP spid="112" grpId="0"/>
      <p:bldP spid="113" grpId="0"/>
      <p:bldP spid="1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3" name="Picture 2">
            <a:extLst>
              <a:ext uri="{FF2B5EF4-FFF2-40B4-BE49-F238E27FC236}">
                <a16:creationId xmlns:a16="http://schemas.microsoft.com/office/drawing/2014/main" id="{B5AAC5B2-8E1C-421A-81D8-25E6A0E46DED}"/>
              </a:ext>
            </a:extLst>
          </p:cNvPr>
          <p:cNvPicPr>
            <a:picLocks noChangeAspect="1"/>
          </p:cNvPicPr>
          <p:nvPr/>
        </p:nvPicPr>
        <p:blipFill>
          <a:blip r:embed="rId3"/>
          <a:stretch>
            <a:fillRect/>
          </a:stretch>
        </p:blipFill>
        <p:spPr>
          <a:xfrm>
            <a:off x="0" y="556953"/>
            <a:ext cx="9619960" cy="38737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3" name="Picture 2">
            <a:extLst>
              <a:ext uri="{FF2B5EF4-FFF2-40B4-BE49-F238E27FC236}">
                <a16:creationId xmlns:a16="http://schemas.microsoft.com/office/drawing/2014/main" id="{B5AAC5B2-8E1C-421A-81D8-25E6A0E46DED}"/>
              </a:ext>
            </a:extLst>
          </p:cNvPr>
          <p:cNvPicPr>
            <a:picLocks noChangeAspect="1"/>
          </p:cNvPicPr>
          <p:nvPr/>
        </p:nvPicPr>
        <p:blipFill>
          <a:blip r:embed="rId3"/>
          <a:srcRect/>
          <a:stretch/>
        </p:blipFill>
        <p:spPr>
          <a:xfrm>
            <a:off x="37896" y="550421"/>
            <a:ext cx="9106104" cy="4042657"/>
          </a:xfrm>
          <a:prstGeom prst="rect">
            <a:avLst/>
          </a:prstGeom>
        </p:spPr>
      </p:pic>
    </p:spTree>
    <p:extLst>
      <p:ext uri="{BB962C8B-B14F-4D97-AF65-F5344CB8AC3E}">
        <p14:creationId xmlns:p14="http://schemas.microsoft.com/office/powerpoint/2010/main" val="347190818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3" name="Picture 2">
            <a:extLst>
              <a:ext uri="{FF2B5EF4-FFF2-40B4-BE49-F238E27FC236}">
                <a16:creationId xmlns:a16="http://schemas.microsoft.com/office/drawing/2014/main" id="{B5AAC5B2-8E1C-421A-81D8-25E6A0E46DED}"/>
              </a:ext>
            </a:extLst>
          </p:cNvPr>
          <p:cNvPicPr>
            <a:picLocks noChangeAspect="1"/>
          </p:cNvPicPr>
          <p:nvPr/>
        </p:nvPicPr>
        <p:blipFill>
          <a:blip r:embed="rId3"/>
          <a:srcRect/>
          <a:stretch/>
        </p:blipFill>
        <p:spPr>
          <a:xfrm>
            <a:off x="18948" y="550422"/>
            <a:ext cx="9106104" cy="4042656"/>
          </a:xfrm>
          <a:prstGeom prst="rect">
            <a:avLst/>
          </a:prstGeom>
        </p:spPr>
      </p:pic>
    </p:spTree>
    <p:extLst>
      <p:ext uri="{BB962C8B-B14F-4D97-AF65-F5344CB8AC3E}">
        <p14:creationId xmlns:p14="http://schemas.microsoft.com/office/powerpoint/2010/main" val="3761194062"/>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10" name="Picture 9">
            <a:extLst>
              <a:ext uri="{FF2B5EF4-FFF2-40B4-BE49-F238E27FC236}">
                <a16:creationId xmlns:a16="http://schemas.microsoft.com/office/drawing/2014/main" id="{A85AFC63-EA19-4A1B-807E-924A4200E1E2}"/>
              </a:ext>
            </a:extLst>
          </p:cNvPr>
          <p:cNvPicPr>
            <a:picLocks noChangeAspect="1"/>
          </p:cNvPicPr>
          <p:nvPr/>
        </p:nvPicPr>
        <p:blipFill>
          <a:blip r:embed="rId3"/>
          <a:stretch>
            <a:fillRect/>
          </a:stretch>
        </p:blipFill>
        <p:spPr>
          <a:xfrm>
            <a:off x="-320502" y="1498902"/>
            <a:ext cx="5733050" cy="3644598"/>
          </a:xfrm>
          <a:prstGeom prst="rect">
            <a:avLst/>
          </a:prstGeom>
        </p:spPr>
      </p:pic>
      <p:sp>
        <p:nvSpPr>
          <p:cNvPr id="259" name="Google Shape;270;p24">
            <a:extLst>
              <a:ext uri="{FF2B5EF4-FFF2-40B4-BE49-F238E27FC236}">
                <a16:creationId xmlns:a16="http://schemas.microsoft.com/office/drawing/2014/main" id="{D0C4F3B2-4246-4366-BE87-3416BE2AFA28}"/>
              </a:ext>
            </a:extLst>
          </p:cNvPr>
          <p:cNvSpPr txBox="1">
            <a:spLocks/>
          </p:cNvSpPr>
          <p:nvPr/>
        </p:nvSpPr>
        <p:spPr>
          <a:xfrm>
            <a:off x="3826206" y="2268450"/>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05</a:t>
            </a:r>
          </a:p>
        </p:txBody>
      </p:sp>
      <p:cxnSp>
        <p:nvCxnSpPr>
          <p:cNvPr id="262" name="Google Shape;458;p29">
            <a:extLst>
              <a:ext uri="{FF2B5EF4-FFF2-40B4-BE49-F238E27FC236}">
                <a16:creationId xmlns:a16="http://schemas.microsoft.com/office/drawing/2014/main" id="{C329FF2D-12AE-43D6-B3CD-50374E358D1F}"/>
              </a:ext>
            </a:extLst>
          </p:cNvPr>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266" name="Google Shape;296;p26">
            <a:extLst>
              <a:ext uri="{FF2B5EF4-FFF2-40B4-BE49-F238E27FC236}">
                <a16:creationId xmlns:a16="http://schemas.microsoft.com/office/drawing/2014/main" id="{D9A4E9EF-AD6B-48A2-AA91-79955CB7E545}"/>
              </a:ext>
            </a:extLst>
          </p:cNvPr>
          <p:cNvSpPr txBox="1">
            <a:spLocks noGrp="1"/>
          </p:cNvSpPr>
          <p:nvPr>
            <p:ph type="ctrTitle"/>
          </p:nvPr>
        </p:nvSpPr>
        <p:spPr>
          <a:xfrm>
            <a:off x="5787775" y="68022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DevOps</a:t>
            </a:r>
            <a:endParaRPr dirty="0">
              <a:solidFill>
                <a:srgbClr val="FFFFFF"/>
              </a:solidFill>
            </a:endParaRPr>
          </a:p>
        </p:txBody>
      </p:sp>
      <p:pic>
        <p:nvPicPr>
          <p:cNvPr id="267" name="Picture 266">
            <a:extLst>
              <a:ext uri="{FF2B5EF4-FFF2-40B4-BE49-F238E27FC236}">
                <a16:creationId xmlns:a16="http://schemas.microsoft.com/office/drawing/2014/main" id="{4C180655-088E-478D-8F7D-9309DDA1A9BB}"/>
              </a:ext>
            </a:extLst>
          </p:cNvPr>
          <p:cNvPicPr>
            <a:picLocks noChangeAspect="1"/>
          </p:cNvPicPr>
          <p:nvPr/>
        </p:nvPicPr>
        <p:blipFill>
          <a:blip r:embed="rId4"/>
          <a:stretch>
            <a:fillRect/>
          </a:stretch>
        </p:blipFill>
        <p:spPr>
          <a:xfrm>
            <a:off x="1940678" y="2363944"/>
            <a:ext cx="468000" cy="468000"/>
          </a:xfrm>
          <a:prstGeom prst="rect">
            <a:avLst/>
          </a:prstGeom>
        </p:spPr>
      </p:pic>
      <p:sp>
        <p:nvSpPr>
          <p:cNvPr id="12" name="TextBox 11">
            <a:extLst>
              <a:ext uri="{FF2B5EF4-FFF2-40B4-BE49-F238E27FC236}">
                <a16:creationId xmlns:a16="http://schemas.microsoft.com/office/drawing/2014/main" id="{A9B7B677-9BF8-41DE-BC23-38F8922D448A}"/>
              </a:ext>
            </a:extLst>
          </p:cNvPr>
          <p:cNvSpPr txBox="1"/>
          <p:nvPr/>
        </p:nvSpPr>
        <p:spPr>
          <a:xfrm>
            <a:off x="5412548" y="2779458"/>
            <a:ext cx="2571538" cy="830997"/>
          </a:xfrm>
          <a:prstGeom prst="rect">
            <a:avLst/>
          </a:prstGeom>
          <a:noFill/>
        </p:spPr>
        <p:txBody>
          <a:bodyPr wrap="none" rtlCol="0">
            <a:spAutoFit/>
          </a:bodyPr>
          <a:lstStyle/>
          <a:p>
            <a:pPr marL="285750" indent="-285750">
              <a:buClr>
                <a:srgbClr val="48FFD5"/>
              </a:buClr>
              <a:buFont typeface="Courier New" panose="02070309020205020404" pitchFamily="49" charset="0"/>
              <a:buChar char="o"/>
            </a:pPr>
            <a:r>
              <a:rPr lang="en-GB" sz="1600" b="1" dirty="0">
                <a:solidFill>
                  <a:srgbClr val="48FFD5"/>
                </a:solidFill>
              </a:rPr>
              <a:t>Containerization Tool</a:t>
            </a:r>
          </a:p>
          <a:p>
            <a:pPr>
              <a:buClr>
                <a:srgbClr val="48FFD5"/>
              </a:buClr>
            </a:pPr>
            <a:endParaRPr lang="en-GB" sz="1600" b="1" dirty="0">
              <a:solidFill>
                <a:srgbClr val="48FFD5"/>
              </a:solidFill>
            </a:endParaRPr>
          </a:p>
          <a:p>
            <a:endParaRPr lang="en-GB" sz="1600" b="1" dirty="0">
              <a:solidFill>
                <a:srgbClr val="48FFD5"/>
              </a:solidFill>
            </a:endParaRPr>
          </a:p>
        </p:txBody>
      </p:sp>
      <p:sp>
        <p:nvSpPr>
          <p:cNvPr id="11" name="TextBox 10">
            <a:extLst>
              <a:ext uri="{FF2B5EF4-FFF2-40B4-BE49-F238E27FC236}">
                <a16:creationId xmlns:a16="http://schemas.microsoft.com/office/drawing/2014/main" id="{10A60A8E-BDF2-4CF0-A342-4189234F3342}"/>
              </a:ext>
            </a:extLst>
          </p:cNvPr>
          <p:cNvSpPr txBox="1"/>
          <p:nvPr/>
        </p:nvSpPr>
        <p:spPr>
          <a:xfrm>
            <a:off x="5412548" y="3255053"/>
            <a:ext cx="4819650" cy="307777"/>
          </a:xfrm>
          <a:prstGeom prst="rect">
            <a:avLst/>
          </a:prstGeom>
          <a:noFill/>
        </p:spPr>
        <p:txBody>
          <a:bodyPr wrap="square">
            <a:spAutoFit/>
          </a:bodyPr>
          <a:lstStyle/>
          <a:p>
            <a:pPr marL="285750" indent="-285750">
              <a:buClr>
                <a:srgbClr val="48FFD5"/>
              </a:buClr>
              <a:buFont typeface="Courier New" panose="02070309020205020404" pitchFamily="49" charset="0"/>
              <a:buChar char="o"/>
            </a:pPr>
            <a:r>
              <a:rPr lang="en-GB" sz="1400" b="1" dirty="0">
                <a:solidFill>
                  <a:srgbClr val="48FFD5"/>
                </a:solidFill>
              </a:rPr>
              <a:t>Version Control Tool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5" name="Picture 4">
            <a:extLst>
              <a:ext uri="{FF2B5EF4-FFF2-40B4-BE49-F238E27FC236}">
                <a16:creationId xmlns:a16="http://schemas.microsoft.com/office/drawing/2014/main" id="{B91146E2-03FE-436E-B7EB-160CEEADCD55}"/>
              </a:ext>
            </a:extLst>
          </p:cNvPr>
          <p:cNvPicPr>
            <a:picLocks noChangeAspect="1"/>
          </p:cNvPicPr>
          <p:nvPr/>
        </p:nvPicPr>
        <p:blipFill>
          <a:blip r:embed="rId3"/>
          <a:stretch>
            <a:fillRect/>
          </a:stretch>
        </p:blipFill>
        <p:spPr>
          <a:xfrm>
            <a:off x="6972300" y="1814512"/>
            <a:ext cx="1514475" cy="1514475"/>
          </a:xfrm>
          <a:prstGeom prst="rect">
            <a:avLst/>
          </a:prstGeom>
        </p:spPr>
      </p:pic>
      <p:sp>
        <p:nvSpPr>
          <p:cNvPr id="7" name="TextBox 6">
            <a:extLst>
              <a:ext uri="{FF2B5EF4-FFF2-40B4-BE49-F238E27FC236}">
                <a16:creationId xmlns:a16="http://schemas.microsoft.com/office/drawing/2014/main" id="{582A93DE-9798-4B01-9B7A-74AC3BDB0A74}"/>
              </a:ext>
            </a:extLst>
          </p:cNvPr>
          <p:cNvSpPr txBox="1"/>
          <p:nvPr/>
        </p:nvSpPr>
        <p:spPr>
          <a:xfrm>
            <a:off x="657225" y="1948754"/>
            <a:ext cx="4572000" cy="1384995"/>
          </a:xfrm>
          <a:prstGeom prst="rect">
            <a:avLst/>
          </a:prstGeom>
          <a:noFill/>
        </p:spPr>
        <p:txBody>
          <a:bodyPr wrap="square">
            <a:spAutoFit/>
          </a:bodyPr>
          <a:lstStyle/>
          <a:p>
            <a:r>
              <a:rPr lang="en-GB" b="1" dirty="0">
                <a:solidFill>
                  <a:schemeClr val="bg1"/>
                </a:solidFill>
              </a:rPr>
              <a:t>Docker is a containerization platform that streamlines application deployment by packaging software and its dependencies into portable containers. These containers are efficient, consistent, and work seamlessly across various environments.</a:t>
            </a:r>
          </a:p>
        </p:txBody>
      </p:sp>
    </p:spTree>
    <p:extLst>
      <p:ext uri="{BB962C8B-B14F-4D97-AF65-F5344CB8AC3E}">
        <p14:creationId xmlns:p14="http://schemas.microsoft.com/office/powerpoint/2010/main" val="277304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7" name="Group 6">
            <a:extLst>
              <a:ext uri="{FF2B5EF4-FFF2-40B4-BE49-F238E27FC236}">
                <a16:creationId xmlns:a16="http://schemas.microsoft.com/office/drawing/2014/main" id="{DE535719-5A6F-49B2-A344-D8F0B3180E7B}"/>
              </a:ext>
            </a:extLst>
          </p:cNvPr>
          <p:cNvGrpSpPr/>
          <p:nvPr/>
        </p:nvGrpSpPr>
        <p:grpSpPr>
          <a:xfrm>
            <a:off x="2016796" y="3335856"/>
            <a:ext cx="1996860" cy="524563"/>
            <a:chOff x="2016796" y="3335856"/>
            <a:chExt cx="1996860" cy="524563"/>
          </a:xfrm>
        </p:grpSpPr>
        <p:sp>
          <p:nvSpPr>
            <p:cNvPr id="54" name="Google Shape;230;p23">
              <a:extLst>
                <a:ext uri="{FF2B5EF4-FFF2-40B4-BE49-F238E27FC236}">
                  <a16:creationId xmlns:a16="http://schemas.microsoft.com/office/drawing/2014/main" id="{BD3FAC88-991F-4F5F-A82B-05F596736F61}"/>
                </a:ext>
              </a:extLst>
            </p:cNvPr>
            <p:cNvSpPr txBox="1">
              <a:spLocks/>
            </p:cNvSpPr>
            <p:nvPr/>
          </p:nvSpPr>
          <p:spPr>
            <a:xfrm>
              <a:off x="2016796" y="3335856"/>
              <a:ext cx="553790" cy="524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04</a:t>
              </a:r>
            </a:p>
          </p:txBody>
        </p:sp>
        <p:sp>
          <p:nvSpPr>
            <p:cNvPr id="55" name="Google Shape;233;p23">
              <a:extLst>
                <a:ext uri="{FF2B5EF4-FFF2-40B4-BE49-F238E27FC236}">
                  <a16:creationId xmlns:a16="http://schemas.microsoft.com/office/drawing/2014/main" id="{290CCAFA-6AD2-4707-8E8D-11B0A5462E21}"/>
                </a:ext>
              </a:extLst>
            </p:cNvPr>
            <p:cNvSpPr txBox="1">
              <a:spLocks/>
            </p:cNvSpPr>
            <p:nvPr/>
          </p:nvSpPr>
          <p:spPr>
            <a:xfrm>
              <a:off x="2289572" y="3673438"/>
              <a:ext cx="1176899" cy="1032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GB" sz="1200" dirty="0"/>
                <a:t>Prototypes</a:t>
              </a:r>
              <a:endParaRPr lang="en-GB" dirty="0"/>
            </a:p>
          </p:txBody>
        </p:sp>
        <p:pic>
          <p:nvPicPr>
            <p:cNvPr id="37" name="Picture 36">
              <a:extLst>
                <a:ext uri="{FF2B5EF4-FFF2-40B4-BE49-F238E27FC236}">
                  <a16:creationId xmlns:a16="http://schemas.microsoft.com/office/drawing/2014/main" id="{1E3ADD52-DDB8-43CD-BCAB-DA596C6E967D}"/>
                </a:ext>
              </a:extLst>
            </p:cNvPr>
            <p:cNvPicPr>
              <a:picLocks noChangeAspect="1"/>
            </p:cNvPicPr>
            <p:nvPr/>
          </p:nvPicPr>
          <p:blipFill>
            <a:blip r:embed="rId3"/>
            <a:stretch>
              <a:fillRect/>
            </a:stretch>
          </p:blipFill>
          <p:spPr>
            <a:xfrm>
              <a:off x="3545656" y="3392419"/>
              <a:ext cx="468000" cy="468000"/>
            </a:xfrm>
            <a:prstGeom prst="rect">
              <a:avLst/>
            </a:prstGeom>
          </p:spPr>
        </p:pic>
      </p:grpSp>
      <p:grpSp>
        <p:nvGrpSpPr>
          <p:cNvPr id="9" name="Group 8">
            <a:extLst>
              <a:ext uri="{FF2B5EF4-FFF2-40B4-BE49-F238E27FC236}">
                <a16:creationId xmlns:a16="http://schemas.microsoft.com/office/drawing/2014/main" id="{B051D9B9-CBC2-48C1-BED7-019AEA89140D}"/>
              </a:ext>
            </a:extLst>
          </p:cNvPr>
          <p:cNvGrpSpPr/>
          <p:nvPr/>
        </p:nvGrpSpPr>
        <p:grpSpPr>
          <a:xfrm>
            <a:off x="4902519" y="3392419"/>
            <a:ext cx="1849255" cy="515019"/>
            <a:chOff x="4902519" y="3392419"/>
            <a:chExt cx="1849255" cy="515019"/>
          </a:xfrm>
        </p:grpSpPr>
        <p:pic>
          <p:nvPicPr>
            <p:cNvPr id="21" name="Graphic 20" descr="Cloud Computing with solid fill">
              <a:extLst>
                <a:ext uri="{FF2B5EF4-FFF2-40B4-BE49-F238E27FC236}">
                  <a16:creationId xmlns:a16="http://schemas.microsoft.com/office/drawing/2014/main" id="{90D0EAEB-8C53-4373-A494-90A9CFC815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2519" y="3392419"/>
              <a:ext cx="468000" cy="468000"/>
            </a:xfrm>
            <a:prstGeom prst="rect">
              <a:avLst/>
            </a:prstGeom>
          </p:spPr>
        </p:pic>
        <p:sp>
          <p:nvSpPr>
            <p:cNvPr id="81" name="Google Shape;236;p23">
              <a:extLst>
                <a:ext uri="{FF2B5EF4-FFF2-40B4-BE49-F238E27FC236}">
                  <a16:creationId xmlns:a16="http://schemas.microsoft.com/office/drawing/2014/main" id="{2E605F67-94A0-4BAF-883D-B4E9AADE3DF2}"/>
                </a:ext>
              </a:extLst>
            </p:cNvPr>
            <p:cNvSpPr txBox="1">
              <a:spLocks/>
            </p:cNvSpPr>
            <p:nvPr/>
          </p:nvSpPr>
          <p:spPr>
            <a:xfrm>
              <a:off x="5485588" y="3626956"/>
              <a:ext cx="749585"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GB" dirty="0"/>
                <a:t>Hosting</a:t>
              </a:r>
            </a:p>
          </p:txBody>
        </p:sp>
        <p:sp>
          <p:nvSpPr>
            <p:cNvPr id="90" name="Google Shape;224;p23">
              <a:extLst>
                <a:ext uri="{FF2B5EF4-FFF2-40B4-BE49-F238E27FC236}">
                  <a16:creationId xmlns:a16="http://schemas.microsoft.com/office/drawing/2014/main" id="{6C013426-614C-4D49-BB7E-D2CDE5DCCDF1}"/>
                </a:ext>
              </a:extLst>
            </p:cNvPr>
            <p:cNvSpPr txBox="1">
              <a:spLocks/>
            </p:cNvSpPr>
            <p:nvPr/>
          </p:nvSpPr>
          <p:spPr>
            <a:xfrm>
              <a:off x="6138378" y="3439438"/>
              <a:ext cx="613396" cy="46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08</a:t>
              </a:r>
            </a:p>
          </p:txBody>
        </p:sp>
      </p:grpSp>
      <p:grpSp>
        <p:nvGrpSpPr>
          <p:cNvPr id="8" name="Group 7">
            <a:extLst>
              <a:ext uri="{FF2B5EF4-FFF2-40B4-BE49-F238E27FC236}">
                <a16:creationId xmlns:a16="http://schemas.microsoft.com/office/drawing/2014/main" id="{1C947FC7-2CFE-45F1-BFC4-1CF07A7AB503}"/>
              </a:ext>
            </a:extLst>
          </p:cNvPr>
          <p:cNvGrpSpPr/>
          <p:nvPr/>
        </p:nvGrpSpPr>
        <p:grpSpPr>
          <a:xfrm>
            <a:off x="6773549" y="1593147"/>
            <a:ext cx="2316631" cy="501743"/>
            <a:chOff x="5317032" y="2773356"/>
            <a:chExt cx="2316631" cy="501743"/>
          </a:xfrm>
        </p:grpSpPr>
        <p:pic>
          <p:nvPicPr>
            <p:cNvPr id="45" name="Picture 44">
              <a:extLst>
                <a:ext uri="{FF2B5EF4-FFF2-40B4-BE49-F238E27FC236}">
                  <a16:creationId xmlns:a16="http://schemas.microsoft.com/office/drawing/2014/main" id="{9CD88CF5-F414-4634-AABC-1AA60A34213F}"/>
                </a:ext>
              </a:extLst>
            </p:cNvPr>
            <p:cNvPicPr>
              <a:picLocks noChangeAspect="1"/>
            </p:cNvPicPr>
            <p:nvPr/>
          </p:nvPicPr>
          <p:blipFill>
            <a:blip r:embed="rId6"/>
            <a:srcRect/>
            <a:stretch/>
          </p:blipFill>
          <p:spPr>
            <a:xfrm>
              <a:off x="5317032" y="2773356"/>
              <a:ext cx="468000" cy="461921"/>
            </a:xfrm>
            <a:prstGeom prst="rect">
              <a:avLst/>
            </a:prstGeom>
          </p:spPr>
        </p:pic>
        <p:sp>
          <p:nvSpPr>
            <p:cNvPr id="95" name="Google Shape;236;p23">
              <a:extLst>
                <a:ext uri="{FF2B5EF4-FFF2-40B4-BE49-F238E27FC236}">
                  <a16:creationId xmlns:a16="http://schemas.microsoft.com/office/drawing/2014/main" id="{B6A598D5-DC81-4A38-8B87-995C080BC220}"/>
                </a:ext>
              </a:extLst>
            </p:cNvPr>
            <p:cNvSpPr txBox="1">
              <a:spLocks/>
            </p:cNvSpPr>
            <p:nvPr/>
          </p:nvSpPr>
          <p:spPr>
            <a:xfrm>
              <a:off x="5860381" y="3024026"/>
              <a:ext cx="1286543"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ctr"/>
              <a:r>
                <a:rPr lang="en-GB" sz="1200" dirty="0"/>
                <a:t>DevOps</a:t>
              </a:r>
            </a:p>
          </p:txBody>
        </p:sp>
        <p:sp>
          <p:nvSpPr>
            <p:cNvPr id="96" name="Google Shape;224;p23">
              <a:extLst>
                <a:ext uri="{FF2B5EF4-FFF2-40B4-BE49-F238E27FC236}">
                  <a16:creationId xmlns:a16="http://schemas.microsoft.com/office/drawing/2014/main" id="{DE3D09F0-9BFE-4B6C-9229-CAEFE9E6BF4E}"/>
                </a:ext>
              </a:extLst>
            </p:cNvPr>
            <p:cNvSpPr txBox="1">
              <a:spLocks/>
            </p:cNvSpPr>
            <p:nvPr/>
          </p:nvSpPr>
          <p:spPr>
            <a:xfrm>
              <a:off x="7065873" y="2807099"/>
              <a:ext cx="567790" cy="46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05</a:t>
              </a:r>
            </a:p>
          </p:txBody>
        </p:sp>
      </p:grpSp>
      <p:grpSp>
        <p:nvGrpSpPr>
          <p:cNvPr id="2" name="Group 1">
            <a:extLst>
              <a:ext uri="{FF2B5EF4-FFF2-40B4-BE49-F238E27FC236}">
                <a16:creationId xmlns:a16="http://schemas.microsoft.com/office/drawing/2014/main" id="{1B08CF76-189B-4504-AB63-66894E79B270}"/>
              </a:ext>
            </a:extLst>
          </p:cNvPr>
          <p:cNvGrpSpPr/>
          <p:nvPr/>
        </p:nvGrpSpPr>
        <p:grpSpPr>
          <a:xfrm>
            <a:off x="220310" y="1629363"/>
            <a:ext cx="2100411" cy="468000"/>
            <a:chOff x="220310" y="1629363"/>
            <a:chExt cx="2100411" cy="468000"/>
          </a:xfrm>
        </p:grpSpPr>
        <p:sp>
          <p:nvSpPr>
            <p:cNvPr id="28" name="Google Shape;228;p23">
              <a:extLst>
                <a:ext uri="{FF2B5EF4-FFF2-40B4-BE49-F238E27FC236}">
                  <a16:creationId xmlns:a16="http://schemas.microsoft.com/office/drawing/2014/main" id="{02664B42-8F82-4165-BEDD-469ECD407365}"/>
                </a:ext>
              </a:extLst>
            </p:cNvPr>
            <p:cNvSpPr txBox="1">
              <a:spLocks/>
            </p:cNvSpPr>
            <p:nvPr/>
          </p:nvSpPr>
          <p:spPr>
            <a:xfrm>
              <a:off x="220310" y="1634940"/>
              <a:ext cx="546713" cy="462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01</a:t>
              </a:r>
            </a:p>
          </p:txBody>
        </p:sp>
        <p:sp>
          <p:nvSpPr>
            <p:cNvPr id="29" name="Google Shape;232;p23">
              <a:extLst>
                <a:ext uri="{FF2B5EF4-FFF2-40B4-BE49-F238E27FC236}">
                  <a16:creationId xmlns:a16="http://schemas.microsoft.com/office/drawing/2014/main" id="{AEDDDE56-A137-478D-A126-4C368D6E6350}"/>
                </a:ext>
              </a:extLst>
            </p:cNvPr>
            <p:cNvSpPr txBox="1">
              <a:spLocks/>
            </p:cNvSpPr>
            <p:nvPr/>
          </p:nvSpPr>
          <p:spPr>
            <a:xfrm>
              <a:off x="668137" y="1866151"/>
              <a:ext cx="1176901"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dirty="0">
                  <a:solidFill>
                    <a:schemeClr val="bg1"/>
                  </a:solidFill>
                </a:rPr>
                <a:t>Problematics</a:t>
              </a:r>
              <a:endParaRPr lang="en-GB" dirty="0">
                <a:solidFill>
                  <a:schemeClr val="bg1"/>
                </a:solidFill>
              </a:endParaRPr>
            </a:p>
          </p:txBody>
        </p:sp>
        <p:pic>
          <p:nvPicPr>
            <p:cNvPr id="30" name="Picture 29">
              <a:extLst>
                <a:ext uri="{FF2B5EF4-FFF2-40B4-BE49-F238E27FC236}">
                  <a16:creationId xmlns:a16="http://schemas.microsoft.com/office/drawing/2014/main" id="{40C80382-AE4E-419A-AB81-C08CC7FFAB81}"/>
                </a:ext>
              </a:extLst>
            </p:cNvPr>
            <p:cNvPicPr>
              <a:picLocks noChangeAspect="1"/>
            </p:cNvPicPr>
            <p:nvPr/>
          </p:nvPicPr>
          <p:blipFill>
            <a:blip r:embed="rId7"/>
            <a:srcRect/>
            <a:stretch/>
          </p:blipFill>
          <p:spPr>
            <a:xfrm>
              <a:off x="1852721" y="1629363"/>
              <a:ext cx="468000" cy="468000"/>
            </a:xfrm>
            <a:prstGeom prst="rect">
              <a:avLst/>
            </a:prstGeom>
          </p:spPr>
        </p:pic>
      </p:grpSp>
      <p:grpSp>
        <p:nvGrpSpPr>
          <p:cNvPr id="6" name="Group 5">
            <a:extLst>
              <a:ext uri="{FF2B5EF4-FFF2-40B4-BE49-F238E27FC236}">
                <a16:creationId xmlns:a16="http://schemas.microsoft.com/office/drawing/2014/main" id="{107ADE91-A955-4C86-9384-C20D97A43374}"/>
              </a:ext>
            </a:extLst>
          </p:cNvPr>
          <p:cNvGrpSpPr/>
          <p:nvPr/>
        </p:nvGrpSpPr>
        <p:grpSpPr>
          <a:xfrm>
            <a:off x="753426" y="2218683"/>
            <a:ext cx="1803942" cy="504311"/>
            <a:chOff x="753426" y="2218683"/>
            <a:chExt cx="1803942" cy="504311"/>
          </a:xfrm>
        </p:grpSpPr>
        <p:sp>
          <p:nvSpPr>
            <p:cNvPr id="39" name="Google Shape;226;p23">
              <a:extLst>
                <a:ext uri="{FF2B5EF4-FFF2-40B4-BE49-F238E27FC236}">
                  <a16:creationId xmlns:a16="http://schemas.microsoft.com/office/drawing/2014/main" id="{E59AA2C4-5C7F-4307-958E-55262B11FA1A}"/>
                </a:ext>
              </a:extLst>
            </p:cNvPr>
            <p:cNvSpPr txBox="1">
              <a:spLocks/>
            </p:cNvSpPr>
            <p:nvPr/>
          </p:nvSpPr>
          <p:spPr>
            <a:xfrm>
              <a:off x="753426" y="2283613"/>
              <a:ext cx="537502" cy="439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02</a:t>
              </a:r>
            </a:p>
          </p:txBody>
        </p:sp>
        <p:sp>
          <p:nvSpPr>
            <p:cNvPr id="40" name="Google Shape;231;p23">
              <a:extLst>
                <a:ext uri="{FF2B5EF4-FFF2-40B4-BE49-F238E27FC236}">
                  <a16:creationId xmlns:a16="http://schemas.microsoft.com/office/drawing/2014/main" id="{92D6EC10-D1E2-4729-941F-32736281D3F0}"/>
                </a:ext>
              </a:extLst>
            </p:cNvPr>
            <p:cNvSpPr txBox="1">
              <a:spLocks/>
            </p:cNvSpPr>
            <p:nvPr/>
          </p:nvSpPr>
          <p:spPr>
            <a:xfrm>
              <a:off x="1152705" y="2453242"/>
              <a:ext cx="869709" cy="235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GB" dirty="0"/>
                <a:t>Solution</a:t>
              </a:r>
            </a:p>
          </p:txBody>
        </p:sp>
        <p:pic>
          <p:nvPicPr>
            <p:cNvPr id="41" name="Graphic 40" descr="Lightbulb and gear with solid fill">
              <a:extLst>
                <a:ext uri="{FF2B5EF4-FFF2-40B4-BE49-F238E27FC236}">
                  <a16:creationId xmlns:a16="http://schemas.microsoft.com/office/drawing/2014/main" id="{8F90E43D-8BCA-4C81-AF59-067DDF9647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9368" y="2218683"/>
              <a:ext cx="468000" cy="468000"/>
            </a:xfrm>
            <a:prstGeom prst="rect">
              <a:avLst/>
            </a:prstGeom>
          </p:spPr>
        </p:pic>
      </p:grpSp>
      <p:pic>
        <p:nvPicPr>
          <p:cNvPr id="3" name="Picture 2">
            <a:extLst>
              <a:ext uri="{FF2B5EF4-FFF2-40B4-BE49-F238E27FC236}">
                <a16:creationId xmlns:a16="http://schemas.microsoft.com/office/drawing/2014/main" id="{9B884997-723B-40B1-B998-75A747A138C9}"/>
              </a:ext>
            </a:extLst>
          </p:cNvPr>
          <p:cNvPicPr>
            <a:picLocks noChangeAspect="1"/>
          </p:cNvPicPr>
          <p:nvPr/>
        </p:nvPicPr>
        <p:blipFill>
          <a:blip r:embed="rId10"/>
          <a:stretch>
            <a:fillRect/>
          </a:stretch>
        </p:blipFill>
        <p:spPr>
          <a:xfrm>
            <a:off x="8011028" y="423686"/>
            <a:ext cx="886932" cy="768014"/>
          </a:xfrm>
          <a:prstGeom prst="rect">
            <a:avLst/>
          </a:prstGeom>
        </p:spPr>
      </p:pic>
      <p:pic>
        <p:nvPicPr>
          <p:cNvPr id="5" name="Picture 4">
            <a:extLst>
              <a:ext uri="{FF2B5EF4-FFF2-40B4-BE49-F238E27FC236}">
                <a16:creationId xmlns:a16="http://schemas.microsoft.com/office/drawing/2014/main" id="{9D228C28-C99E-4140-9010-239D80BDDC0E}"/>
              </a:ext>
            </a:extLst>
          </p:cNvPr>
          <p:cNvPicPr>
            <a:picLocks noChangeAspect="1"/>
          </p:cNvPicPr>
          <p:nvPr/>
        </p:nvPicPr>
        <p:blipFill rotWithShape="1">
          <a:blip r:embed="rId11"/>
          <a:srcRect t="1" b="3047"/>
          <a:stretch/>
        </p:blipFill>
        <p:spPr>
          <a:xfrm>
            <a:off x="246040" y="423686"/>
            <a:ext cx="844574" cy="768014"/>
          </a:xfrm>
          <a:prstGeom prst="rect">
            <a:avLst/>
          </a:prstGeom>
        </p:spPr>
      </p:pic>
      <p:grpSp>
        <p:nvGrpSpPr>
          <p:cNvPr id="10" name="Group 9">
            <a:extLst>
              <a:ext uri="{FF2B5EF4-FFF2-40B4-BE49-F238E27FC236}">
                <a16:creationId xmlns:a16="http://schemas.microsoft.com/office/drawing/2014/main" id="{5367E827-B2ED-4A00-A6F0-F15A0D5C437D}"/>
              </a:ext>
            </a:extLst>
          </p:cNvPr>
          <p:cNvGrpSpPr/>
          <p:nvPr/>
        </p:nvGrpSpPr>
        <p:grpSpPr>
          <a:xfrm>
            <a:off x="3235644" y="4192519"/>
            <a:ext cx="2468380" cy="515019"/>
            <a:chOff x="3235644" y="4192519"/>
            <a:chExt cx="2468380" cy="515019"/>
          </a:xfrm>
        </p:grpSpPr>
        <p:pic>
          <p:nvPicPr>
            <p:cNvPr id="31" name="Graphic 30" descr="Cloud Computing with solid fill">
              <a:extLst>
                <a:ext uri="{FF2B5EF4-FFF2-40B4-BE49-F238E27FC236}">
                  <a16:creationId xmlns:a16="http://schemas.microsoft.com/office/drawing/2014/main" id="{6544C0B7-75C4-4DAD-BA4D-6C0370896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35644" y="4192519"/>
              <a:ext cx="468000" cy="468000"/>
            </a:xfrm>
            <a:prstGeom prst="rect">
              <a:avLst/>
            </a:prstGeom>
          </p:spPr>
        </p:pic>
        <p:sp>
          <p:nvSpPr>
            <p:cNvPr id="32" name="Google Shape;236;p23">
              <a:extLst>
                <a:ext uri="{FF2B5EF4-FFF2-40B4-BE49-F238E27FC236}">
                  <a16:creationId xmlns:a16="http://schemas.microsoft.com/office/drawing/2014/main" id="{27D938E7-13EC-4197-A505-9D966116E024}"/>
                </a:ext>
              </a:extLst>
            </p:cNvPr>
            <p:cNvSpPr txBox="1">
              <a:spLocks/>
            </p:cNvSpPr>
            <p:nvPr/>
          </p:nvSpPr>
          <p:spPr>
            <a:xfrm>
              <a:off x="3790138" y="4427055"/>
              <a:ext cx="1393045" cy="233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GB" dirty="0"/>
                <a:t>Project Overview</a:t>
              </a:r>
            </a:p>
          </p:txBody>
        </p:sp>
        <p:sp>
          <p:nvSpPr>
            <p:cNvPr id="34" name="Google Shape;224;p23">
              <a:extLst>
                <a:ext uri="{FF2B5EF4-FFF2-40B4-BE49-F238E27FC236}">
                  <a16:creationId xmlns:a16="http://schemas.microsoft.com/office/drawing/2014/main" id="{A29103F8-D1B2-4245-94A4-E21930D6B387}"/>
                </a:ext>
              </a:extLst>
            </p:cNvPr>
            <p:cNvSpPr txBox="1">
              <a:spLocks/>
            </p:cNvSpPr>
            <p:nvPr/>
          </p:nvSpPr>
          <p:spPr>
            <a:xfrm>
              <a:off x="5090628" y="4239538"/>
              <a:ext cx="613396" cy="46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09</a:t>
              </a:r>
            </a:p>
          </p:txBody>
        </p:sp>
      </p:grpSp>
      <p:grpSp>
        <p:nvGrpSpPr>
          <p:cNvPr id="56" name="Group 55">
            <a:extLst>
              <a:ext uri="{FF2B5EF4-FFF2-40B4-BE49-F238E27FC236}">
                <a16:creationId xmlns:a16="http://schemas.microsoft.com/office/drawing/2014/main" id="{F9B7C663-16CF-4665-B648-F6BC0952B944}"/>
              </a:ext>
            </a:extLst>
          </p:cNvPr>
          <p:cNvGrpSpPr/>
          <p:nvPr/>
        </p:nvGrpSpPr>
        <p:grpSpPr>
          <a:xfrm>
            <a:off x="1290928" y="2788943"/>
            <a:ext cx="1803942" cy="504311"/>
            <a:chOff x="753426" y="2218683"/>
            <a:chExt cx="1803942" cy="504311"/>
          </a:xfrm>
        </p:grpSpPr>
        <p:sp>
          <p:nvSpPr>
            <p:cNvPr id="57" name="Google Shape;226;p23">
              <a:extLst>
                <a:ext uri="{FF2B5EF4-FFF2-40B4-BE49-F238E27FC236}">
                  <a16:creationId xmlns:a16="http://schemas.microsoft.com/office/drawing/2014/main" id="{00ED07E1-02A4-4D94-A412-E2D06E0491B4}"/>
                </a:ext>
              </a:extLst>
            </p:cNvPr>
            <p:cNvSpPr txBox="1">
              <a:spLocks/>
            </p:cNvSpPr>
            <p:nvPr/>
          </p:nvSpPr>
          <p:spPr>
            <a:xfrm>
              <a:off x="753426" y="2283613"/>
              <a:ext cx="537502" cy="439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03</a:t>
              </a:r>
            </a:p>
          </p:txBody>
        </p:sp>
        <p:sp>
          <p:nvSpPr>
            <p:cNvPr id="58" name="Google Shape;231;p23">
              <a:extLst>
                <a:ext uri="{FF2B5EF4-FFF2-40B4-BE49-F238E27FC236}">
                  <a16:creationId xmlns:a16="http://schemas.microsoft.com/office/drawing/2014/main" id="{9311B9DE-0710-49D2-A01E-BC725A88BBA5}"/>
                </a:ext>
              </a:extLst>
            </p:cNvPr>
            <p:cNvSpPr txBox="1">
              <a:spLocks/>
            </p:cNvSpPr>
            <p:nvPr/>
          </p:nvSpPr>
          <p:spPr>
            <a:xfrm>
              <a:off x="1152705" y="2453242"/>
              <a:ext cx="869709" cy="235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GB" dirty="0"/>
                <a:t>Modeling</a:t>
              </a:r>
            </a:p>
          </p:txBody>
        </p:sp>
        <p:pic>
          <p:nvPicPr>
            <p:cNvPr id="59" name="Graphic 58">
              <a:extLst>
                <a:ext uri="{FF2B5EF4-FFF2-40B4-BE49-F238E27FC236}">
                  <a16:creationId xmlns:a16="http://schemas.microsoft.com/office/drawing/2014/main" id="{1354F324-C3D1-4C01-ADF9-FA5CB0316166}"/>
                </a:ext>
              </a:extLst>
            </p:cNvPr>
            <p:cNvPicPr>
              <a:picLocks noChangeAspect="1"/>
            </p:cNvPicPr>
            <p:nvPr/>
          </p:nvPicPr>
          <p:blipFill>
            <a:blip r:embed="rId12"/>
            <a:srcRect/>
            <a:stretch/>
          </p:blipFill>
          <p:spPr>
            <a:xfrm>
              <a:off x="2089368" y="2218683"/>
              <a:ext cx="468000" cy="468000"/>
            </a:xfrm>
            <a:prstGeom prst="rect">
              <a:avLst/>
            </a:prstGeom>
          </p:spPr>
        </p:pic>
      </p:grpSp>
      <p:grpSp>
        <p:nvGrpSpPr>
          <p:cNvPr id="66" name="Group 65">
            <a:extLst>
              <a:ext uri="{FF2B5EF4-FFF2-40B4-BE49-F238E27FC236}">
                <a16:creationId xmlns:a16="http://schemas.microsoft.com/office/drawing/2014/main" id="{CB3F273A-57D8-4878-99BC-4A503FA18C38}"/>
              </a:ext>
            </a:extLst>
          </p:cNvPr>
          <p:cNvGrpSpPr/>
          <p:nvPr/>
        </p:nvGrpSpPr>
        <p:grpSpPr>
          <a:xfrm>
            <a:off x="6101973" y="2176912"/>
            <a:ext cx="2316631" cy="504782"/>
            <a:chOff x="5317032" y="2770317"/>
            <a:chExt cx="2316631" cy="504782"/>
          </a:xfrm>
        </p:grpSpPr>
        <p:pic>
          <p:nvPicPr>
            <p:cNvPr id="67" name="Picture 66">
              <a:extLst>
                <a:ext uri="{FF2B5EF4-FFF2-40B4-BE49-F238E27FC236}">
                  <a16:creationId xmlns:a16="http://schemas.microsoft.com/office/drawing/2014/main" id="{8E76A3D1-0EEA-4A83-B9BE-7E6F8541DB92}"/>
                </a:ext>
              </a:extLst>
            </p:cNvPr>
            <p:cNvPicPr>
              <a:picLocks noChangeAspect="1"/>
            </p:cNvPicPr>
            <p:nvPr/>
          </p:nvPicPr>
          <p:blipFill>
            <a:blip r:embed="rId13"/>
            <a:srcRect/>
            <a:stretch/>
          </p:blipFill>
          <p:spPr>
            <a:xfrm>
              <a:off x="5317032" y="2770317"/>
              <a:ext cx="468000" cy="468000"/>
            </a:xfrm>
            <a:prstGeom prst="rect">
              <a:avLst/>
            </a:prstGeom>
          </p:spPr>
        </p:pic>
        <p:sp>
          <p:nvSpPr>
            <p:cNvPr id="68" name="Google Shape;236;p23">
              <a:extLst>
                <a:ext uri="{FF2B5EF4-FFF2-40B4-BE49-F238E27FC236}">
                  <a16:creationId xmlns:a16="http://schemas.microsoft.com/office/drawing/2014/main" id="{ACD816F0-8118-4177-B346-91D092D3F206}"/>
                </a:ext>
              </a:extLst>
            </p:cNvPr>
            <p:cNvSpPr txBox="1">
              <a:spLocks/>
            </p:cNvSpPr>
            <p:nvPr/>
          </p:nvSpPr>
          <p:spPr>
            <a:xfrm>
              <a:off x="5860381" y="3024026"/>
              <a:ext cx="1286543"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ctr"/>
              <a:r>
                <a:rPr lang="en-GB" sz="1200" dirty="0"/>
                <a:t>Development</a:t>
              </a:r>
            </a:p>
          </p:txBody>
        </p:sp>
        <p:sp>
          <p:nvSpPr>
            <p:cNvPr id="69" name="Google Shape;224;p23">
              <a:extLst>
                <a:ext uri="{FF2B5EF4-FFF2-40B4-BE49-F238E27FC236}">
                  <a16:creationId xmlns:a16="http://schemas.microsoft.com/office/drawing/2014/main" id="{C4A1053B-1CA9-464D-8958-1E01CBECB971}"/>
                </a:ext>
              </a:extLst>
            </p:cNvPr>
            <p:cNvSpPr txBox="1">
              <a:spLocks/>
            </p:cNvSpPr>
            <p:nvPr/>
          </p:nvSpPr>
          <p:spPr>
            <a:xfrm>
              <a:off x="7065873" y="2807099"/>
              <a:ext cx="567790" cy="46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06</a:t>
              </a:r>
            </a:p>
          </p:txBody>
        </p:sp>
      </p:grpSp>
      <p:grpSp>
        <p:nvGrpSpPr>
          <p:cNvPr id="70" name="Group 69">
            <a:extLst>
              <a:ext uri="{FF2B5EF4-FFF2-40B4-BE49-F238E27FC236}">
                <a16:creationId xmlns:a16="http://schemas.microsoft.com/office/drawing/2014/main" id="{72B2D8B4-A0C3-4705-85F2-A4190B813608}"/>
              </a:ext>
            </a:extLst>
          </p:cNvPr>
          <p:cNvGrpSpPr/>
          <p:nvPr/>
        </p:nvGrpSpPr>
        <p:grpSpPr>
          <a:xfrm>
            <a:off x="5526626" y="2760767"/>
            <a:ext cx="2316631" cy="504782"/>
            <a:chOff x="5317032" y="2770317"/>
            <a:chExt cx="2316631" cy="504782"/>
          </a:xfrm>
        </p:grpSpPr>
        <p:pic>
          <p:nvPicPr>
            <p:cNvPr id="71" name="Picture 70">
              <a:extLst>
                <a:ext uri="{FF2B5EF4-FFF2-40B4-BE49-F238E27FC236}">
                  <a16:creationId xmlns:a16="http://schemas.microsoft.com/office/drawing/2014/main" id="{DB416A78-BC7D-4877-9BAB-79839D98725C}"/>
                </a:ext>
              </a:extLst>
            </p:cNvPr>
            <p:cNvPicPr>
              <a:picLocks noChangeAspect="1"/>
            </p:cNvPicPr>
            <p:nvPr/>
          </p:nvPicPr>
          <p:blipFill>
            <a:blip r:embed="rId14"/>
            <a:stretch>
              <a:fillRect/>
            </a:stretch>
          </p:blipFill>
          <p:spPr>
            <a:xfrm>
              <a:off x="5317032" y="2770317"/>
              <a:ext cx="468000" cy="468000"/>
            </a:xfrm>
            <a:prstGeom prst="rect">
              <a:avLst/>
            </a:prstGeom>
          </p:spPr>
        </p:pic>
        <p:sp>
          <p:nvSpPr>
            <p:cNvPr id="72" name="Google Shape;236;p23">
              <a:extLst>
                <a:ext uri="{FF2B5EF4-FFF2-40B4-BE49-F238E27FC236}">
                  <a16:creationId xmlns:a16="http://schemas.microsoft.com/office/drawing/2014/main" id="{7CCDD371-67FC-422A-B982-8568539151B4}"/>
                </a:ext>
              </a:extLst>
            </p:cNvPr>
            <p:cNvSpPr txBox="1">
              <a:spLocks/>
            </p:cNvSpPr>
            <p:nvPr/>
          </p:nvSpPr>
          <p:spPr>
            <a:xfrm>
              <a:off x="5860381" y="3024026"/>
              <a:ext cx="1286543"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GB" sz="1200" dirty="0"/>
                <a:t>Documentation</a:t>
              </a:r>
            </a:p>
          </p:txBody>
        </p:sp>
        <p:sp>
          <p:nvSpPr>
            <p:cNvPr id="73" name="Google Shape;224;p23">
              <a:extLst>
                <a:ext uri="{FF2B5EF4-FFF2-40B4-BE49-F238E27FC236}">
                  <a16:creationId xmlns:a16="http://schemas.microsoft.com/office/drawing/2014/main" id="{E0A968FB-CC60-4306-8453-E154B98B7589}"/>
                </a:ext>
              </a:extLst>
            </p:cNvPr>
            <p:cNvSpPr txBox="1">
              <a:spLocks/>
            </p:cNvSpPr>
            <p:nvPr/>
          </p:nvSpPr>
          <p:spPr>
            <a:xfrm>
              <a:off x="7065873" y="2807099"/>
              <a:ext cx="567790" cy="46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07</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0-#ppt_w/2"/>
                                          </p:val>
                                        </p:tav>
                                        <p:tav tm="100000">
                                          <p:val>
                                            <p:strVal val="#ppt_x"/>
                                          </p:val>
                                        </p:tav>
                                      </p:tavLst>
                                    </p:anim>
                                    <p:anim calcmode="lin" valueType="num">
                                      <p:cBhvr additive="base">
                                        <p:cTn id="30"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1+#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fill="hold"/>
                                        <p:tgtEl>
                                          <p:spTgt spid="70"/>
                                        </p:tgtEl>
                                        <p:attrNameLst>
                                          <p:attrName>ppt_x</p:attrName>
                                        </p:attrNameLst>
                                      </p:cBhvr>
                                      <p:tavLst>
                                        <p:tav tm="0">
                                          <p:val>
                                            <p:strVal val="1+#ppt_w/2"/>
                                          </p:val>
                                        </p:tav>
                                        <p:tav tm="100000">
                                          <p:val>
                                            <p:strVal val="#ppt_x"/>
                                          </p:val>
                                        </p:tav>
                                      </p:tavLst>
                                    </p:anim>
                                    <p:anim calcmode="lin" valueType="num">
                                      <p:cBhvr additive="base">
                                        <p:cTn id="54"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1+#ppt_w/2"/>
                                          </p:val>
                                        </p:tav>
                                        <p:tav tm="100000">
                                          <p:val>
                                            <p:strVal val="#ppt_x"/>
                                          </p:val>
                                        </p:tav>
                                      </p:tavLst>
                                    </p:anim>
                                    <p:anim calcmode="lin" valueType="num">
                                      <p:cBhvr additive="base">
                                        <p:cTn id="6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5" name="Picture 4">
            <a:extLst>
              <a:ext uri="{FF2B5EF4-FFF2-40B4-BE49-F238E27FC236}">
                <a16:creationId xmlns:a16="http://schemas.microsoft.com/office/drawing/2014/main" id="{B91146E2-03FE-436E-B7EB-160CEEADCD55}"/>
              </a:ext>
            </a:extLst>
          </p:cNvPr>
          <p:cNvPicPr>
            <a:picLocks noChangeAspect="1"/>
          </p:cNvPicPr>
          <p:nvPr/>
        </p:nvPicPr>
        <p:blipFill>
          <a:blip r:embed="rId3"/>
          <a:stretch>
            <a:fillRect/>
          </a:stretch>
        </p:blipFill>
        <p:spPr>
          <a:xfrm>
            <a:off x="6972300" y="1814512"/>
            <a:ext cx="1514475" cy="1514475"/>
          </a:xfrm>
          <a:prstGeom prst="rect">
            <a:avLst/>
          </a:prstGeom>
        </p:spPr>
      </p:pic>
      <p:sp>
        <p:nvSpPr>
          <p:cNvPr id="4" name="Google Shape;1069;p38">
            <a:extLst>
              <a:ext uri="{FF2B5EF4-FFF2-40B4-BE49-F238E27FC236}">
                <a16:creationId xmlns:a16="http://schemas.microsoft.com/office/drawing/2014/main" id="{5E0ED438-709C-4678-A5C9-CBB8AD68613F}"/>
              </a:ext>
            </a:extLst>
          </p:cNvPr>
          <p:cNvSpPr/>
          <p:nvPr/>
        </p:nvSpPr>
        <p:spPr>
          <a:xfrm>
            <a:off x="1671375" y="647700"/>
            <a:ext cx="3714825" cy="1419300"/>
          </a:xfrm>
          <a:prstGeom prst="ellipse">
            <a:avLst/>
          </a:prstGeom>
          <a:no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073;p38">
            <a:extLst>
              <a:ext uri="{FF2B5EF4-FFF2-40B4-BE49-F238E27FC236}">
                <a16:creationId xmlns:a16="http://schemas.microsoft.com/office/drawing/2014/main" id="{B8BEA61A-50FA-41DE-A4E9-815DD97006F0}"/>
              </a:ext>
            </a:extLst>
          </p:cNvPr>
          <p:cNvCxnSpPr>
            <a:cxnSpLocks/>
          </p:cNvCxnSpPr>
          <p:nvPr/>
        </p:nvCxnSpPr>
        <p:spPr>
          <a:xfrm flipH="1" flipV="1">
            <a:off x="5386200" y="1357350"/>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10" name="TextBox 9">
            <a:extLst>
              <a:ext uri="{FF2B5EF4-FFF2-40B4-BE49-F238E27FC236}">
                <a16:creationId xmlns:a16="http://schemas.microsoft.com/office/drawing/2014/main" id="{FC98040F-7207-47E4-B068-6607C8A14A27}"/>
              </a:ext>
            </a:extLst>
          </p:cNvPr>
          <p:cNvSpPr txBox="1"/>
          <p:nvPr/>
        </p:nvSpPr>
        <p:spPr>
          <a:xfrm>
            <a:off x="1878000" y="1095740"/>
            <a:ext cx="3319725" cy="523220"/>
          </a:xfrm>
          <a:prstGeom prst="rect">
            <a:avLst/>
          </a:prstGeom>
          <a:noFill/>
        </p:spPr>
        <p:txBody>
          <a:bodyPr wrap="square">
            <a:spAutoFit/>
          </a:bodyPr>
          <a:lstStyle/>
          <a:p>
            <a:r>
              <a:rPr lang="en-US" dirty="0">
                <a:solidFill>
                  <a:srgbClr val="48FFD5"/>
                </a:solidFill>
              </a:rPr>
              <a:t>I created a Dockerfile in order to build a Docker image for the application </a:t>
            </a:r>
          </a:p>
        </p:txBody>
      </p:sp>
    </p:spTree>
    <p:extLst>
      <p:ext uri="{BB962C8B-B14F-4D97-AF65-F5344CB8AC3E}">
        <p14:creationId xmlns:p14="http://schemas.microsoft.com/office/powerpoint/2010/main" val="2650649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7" name="TextBox 6">
            <a:extLst>
              <a:ext uri="{FF2B5EF4-FFF2-40B4-BE49-F238E27FC236}">
                <a16:creationId xmlns:a16="http://schemas.microsoft.com/office/drawing/2014/main" id="{617317B8-1A31-4BDD-8150-0364661A7C0E}"/>
              </a:ext>
            </a:extLst>
          </p:cNvPr>
          <p:cNvSpPr txBox="1"/>
          <p:nvPr/>
        </p:nvSpPr>
        <p:spPr>
          <a:xfrm>
            <a:off x="95249" y="155704"/>
            <a:ext cx="6943726" cy="5078313"/>
          </a:xfrm>
          <a:prstGeom prst="rect">
            <a:avLst/>
          </a:prstGeom>
          <a:noFill/>
        </p:spPr>
        <p:txBody>
          <a:bodyPr wrap="square">
            <a:spAutoFit/>
          </a:bodyPr>
          <a:lstStyle/>
          <a:p>
            <a:r>
              <a:rPr lang="en-GB" sz="1200" dirty="0">
                <a:solidFill>
                  <a:schemeClr val="bg1"/>
                </a:solidFill>
              </a:rPr>
              <a:t>FROM</a:t>
            </a:r>
            <a:r>
              <a:rPr lang="en-GB" sz="1200" dirty="0">
                <a:solidFill>
                  <a:srgbClr val="48FFD5"/>
                </a:solidFill>
              </a:rPr>
              <a:t> mcr.microsoft.com/dotnet/aspnet:7.0 AS base</a:t>
            </a:r>
          </a:p>
          <a:p>
            <a:r>
              <a:rPr lang="en-GB" sz="1200" dirty="0">
                <a:solidFill>
                  <a:schemeClr val="bg1"/>
                </a:solidFill>
              </a:rPr>
              <a:t>WORKDIR</a:t>
            </a:r>
            <a:r>
              <a:rPr lang="en-GB" sz="1200" dirty="0">
                <a:solidFill>
                  <a:srgbClr val="48FFD5"/>
                </a:solidFill>
              </a:rPr>
              <a:t> /app</a:t>
            </a:r>
          </a:p>
          <a:p>
            <a:r>
              <a:rPr lang="en-GB" sz="1200" dirty="0">
                <a:solidFill>
                  <a:schemeClr val="bg1"/>
                </a:solidFill>
              </a:rPr>
              <a:t>EXPOSE</a:t>
            </a:r>
            <a:r>
              <a:rPr lang="en-GB" sz="1200" dirty="0">
                <a:solidFill>
                  <a:srgbClr val="48FFD5"/>
                </a:solidFill>
              </a:rPr>
              <a:t> 80</a:t>
            </a:r>
          </a:p>
          <a:p>
            <a:r>
              <a:rPr lang="en-GB" sz="1200" dirty="0">
                <a:solidFill>
                  <a:schemeClr val="bg1"/>
                </a:solidFill>
              </a:rPr>
              <a:t>EXPOSE</a:t>
            </a:r>
            <a:r>
              <a:rPr lang="en-GB" sz="1200" dirty="0">
                <a:solidFill>
                  <a:srgbClr val="48FFD5"/>
                </a:solidFill>
              </a:rPr>
              <a:t> 443</a:t>
            </a:r>
          </a:p>
          <a:p>
            <a:endParaRPr lang="en-GB" sz="1200" dirty="0">
              <a:solidFill>
                <a:srgbClr val="48FFD5"/>
              </a:solidFill>
            </a:endParaRPr>
          </a:p>
          <a:p>
            <a:endParaRPr lang="en-GB" sz="1200" dirty="0">
              <a:solidFill>
                <a:srgbClr val="48FFD5"/>
              </a:solidFill>
            </a:endParaRPr>
          </a:p>
          <a:p>
            <a:r>
              <a:rPr lang="en-GB" sz="1200" dirty="0">
                <a:solidFill>
                  <a:schemeClr val="bg1"/>
                </a:solidFill>
              </a:rPr>
              <a:t>FROM</a:t>
            </a:r>
            <a:r>
              <a:rPr lang="en-GB" sz="1200" dirty="0">
                <a:solidFill>
                  <a:srgbClr val="48FFD5"/>
                </a:solidFill>
              </a:rPr>
              <a:t> mcr.microsoft.com/dotnet/sdk:7.0 AS build</a:t>
            </a:r>
          </a:p>
          <a:p>
            <a:r>
              <a:rPr lang="en-GB" sz="1200" dirty="0">
                <a:solidFill>
                  <a:schemeClr val="bg1"/>
                </a:solidFill>
              </a:rPr>
              <a:t>WORKDIR</a:t>
            </a:r>
            <a:r>
              <a:rPr lang="en-GB" sz="1200" dirty="0">
                <a:solidFill>
                  <a:srgbClr val="48FFD5"/>
                </a:solidFill>
              </a:rPr>
              <a:t> /</a:t>
            </a:r>
            <a:r>
              <a:rPr lang="en-GB" sz="1200" dirty="0" err="1">
                <a:solidFill>
                  <a:srgbClr val="48FFD5"/>
                </a:solidFill>
              </a:rPr>
              <a:t>src</a:t>
            </a:r>
            <a:endParaRPr lang="en-GB" sz="1200" dirty="0">
              <a:solidFill>
                <a:srgbClr val="48FFD5"/>
              </a:solidFill>
            </a:endParaRPr>
          </a:p>
          <a:p>
            <a:r>
              <a:rPr lang="en-GB" sz="1200" dirty="0">
                <a:solidFill>
                  <a:schemeClr val="bg1"/>
                </a:solidFill>
              </a:rPr>
              <a:t>COPY</a:t>
            </a:r>
            <a:r>
              <a:rPr lang="en-GB" sz="1200" dirty="0">
                <a:solidFill>
                  <a:srgbClr val="48FFD5"/>
                </a:solidFill>
              </a:rPr>
              <a:t> ["</a:t>
            </a:r>
            <a:r>
              <a:rPr lang="en-GB" sz="1200" dirty="0" err="1">
                <a:solidFill>
                  <a:srgbClr val="48FFD5"/>
                </a:solidFill>
              </a:rPr>
              <a:t>GAP.csproj</a:t>
            </a:r>
            <a:r>
              <a:rPr lang="en-GB" sz="1200" dirty="0">
                <a:solidFill>
                  <a:srgbClr val="48FFD5"/>
                </a:solidFill>
              </a:rPr>
              <a:t>", "."]</a:t>
            </a:r>
          </a:p>
          <a:p>
            <a:r>
              <a:rPr lang="en-GB" sz="1200" dirty="0">
                <a:solidFill>
                  <a:schemeClr val="bg1"/>
                </a:solidFill>
              </a:rPr>
              <a:t>RUN</a:t>
            </a:r>
            <a:r>
              <a:rPr lang="en-GB" sz="1200" dirty="0">
                <a:solidFill>
                  <a:srgbClr val="48FFD5"/>
                </a:solidFill>
              </a:rPr>
              <a:t> dotnet restore "./</a:t>
            </a:r>
            <a:r>
              <a:rPr lang="en-GB" sz="1200" dirty="0" err="1">
                <a:solidFill>
                  <a:srgbClr val="48FFD5"/>
                </a:solidFill>
              </a:rPr>
              <a:t>GAP.csproj</a:t>
            </a:r>
            <a:r>
              <a:rPr lang="en-GB" sz="1200" dirty="0">
                <a:solidFill>
                  <a:srgbClr val="48FFD5"/>
                </a:solidFill>
              </a:rPr>
              <a:t>"</a:t>
            </a:r>
          </a:p>
          <a:p>
            <a:r>
              <a:rPr lang="en-GB" sz="1200" dirty="0">
                <a:solidFill>
                  <a:schemeClr val="bg1"/>
                </a:solidFill>
              </a:rPr>
              <a:t>COPY</a:t>
            </a:r>
            <a:r>
              <a:rPr lang="en-GB" sz="1200" dirty="0">
                <a:solidFill>
                  <a:srgbClr val="48FFD5"/>
                </a:solidFill>
              </a:rPr>
              <a:t> . .</a:t>
            </a:r>
          </a:p>
          <a:p>
            <a:r>
              <a:rPr lang="en-GB" sz="1200" dirty="0">
                <a:solidFill>
                  <a:schemeClr val="bg1"/>
                </a:solidFill>
              </a:rPr>
              <a:t>WORKDIR</a:t>
            </a:r>
            <a:r>
              <a:rPr lang="en-GB" sz="1200" dirty="0">
                <a:solidFill>
                  <a:srgbClr val="48FFD5"/>
                </a:solidFill>
              </a:rPr>
              <a:t> "/</a:t>
            </a:r>
            <a:r>
              <a:rPr lang="en-GB" sz="1200" dirty="0" err="1">
                <a:solidFill>
                  <a:srgbClr val="48FFD5"/>
                </a:solidFill>
              </a:rPr>
              <a:t>src</a:t>
            </a:r>
            <a:r>
              <a:rPr lang="en-GB" sz="1200" dirty="0">
                <a:solidFill>
                  <a:srgbClr val="48FFD5"/>
                </a:solidFill>
              </a:rPr>
              <a:t>/."</a:t>
            </a:r>
          </a:p>
          <a:p>
            <a:r>
              <a:rPr lang="en-GB" sz="1200" dirty="0">
                <a:solidFill>
                  <a:schemeClr val="bg1"/>
                </a:solidFill>
              </a:rPr>
              <a:t>RUN</a:t>
            </a:r>
            <a:r>
              <a:rPr lang="en-GB" sz="1200" dirty="0">
                <a:solidFill>
                  <a:srgbClr val="48FFD5"/>
                </a:solidFill>
              </a:rPr>
              <a:t> dotnet build "</a:t>
            </a:r>
            <a:r>
              <a:rPr lang="en-GB" sz="1200" dirty="0" err="1">
                <a:solidFill>
                  <a:srgbClr val="48FFD5"/>
                </a:solidFill>
              </a:rPr>
              <a:t>GAP.csproj</a:t>
            </a:r>
            <a:r>
              <a:rPr lang="en-GB" sz="1200" dirty="0">
                <a:solidFill>
                  <a:srgbClr val="48FFD5"/>
                </a:solidFill>
              </a:rPr>
              <a:t>" -c Release -o /app/build</a:t>
            </a:r>
          </a:p>
          <a:p>
            <a:endParaRPr lang="en-GB" sz="1200" dirty="0">
              <a:solidFill>
                <a:srgbClr val="48FFD5"/>
              </a:solidFill>
            </a:endParaRPr>
          </a:p>
          <a:p>
            <a:endParaRPr lang="en-GB" sz="1200" dirty="0">
              <a:solidFill>
                <a:srgbClr val="48FFD5"/>
              </a:solidFill>
            </a:endParaRPr>
          </a:p>
          <a:p>
            <a:r>
              <a:rPr lang="en-GB" sz="1200" dirty="0">
                <a:solidFill>
                  <a:schemeClr val="bg1"/>
                </a:solidFill>
              </a:rPr>
              <a:t>FROM</a:t>
            </a:r>
            <a:r>
              <a:rPr lang="en-GB" sz="1200" dirty="0">
                <a:solidFill>
                  <a:srgbClr val="48FFD5"/>
                </a:solidFill>
              </a:rPr>
              <a:t> build AS publish</a:t>
            </a:r>
          </a:p>
          <a:p>
            <a:r>
              <a:rPr lang="en-GB" sz="1200" dirty="0">
                <a:solidFill>
                  <a:schemeClr val="bg1"/>
                </a:solidFill>
              </a:rPr>
              <a:t>RUN</a:t>
            </a:r>
            <a:r>
              <a:rPr lang="en-GB" sz="1200" dirty="0">
                <a:solidFill>
                  <a:srgbClr val="48FFD5"/>
                </a:solidFill>
              </a:rPr>
              <a:t> dotnet publish "GAP.csproj" -c Release -o /app/publish/</a:t>
            </a:r>
            <a:r>
              <a:rPr lang="en-GB" sz="1200" dirty="0" err="1">
                <a:solidFill>
                  <a:srgbClr val="48FFD5"/>
                </a:solidFill>
              </a:rPr>
              <a:t>p:UseAppHost</a:t>
            </a:r>
            <a:r>
              <a:rPr lang="en-GB" sz="1200" dirty="0">
                <a:solidFill>
                  <a:srgbClr val="48FFD5"/>
                </a:solidFill>
              </a:rPr>
              <a:t>=false</a:t>
            </a:r>
          </a:p>
          <a:p>
            <a:endParaRPr lang="en-GB" sz="1200" dirty="0">
              <a:solidFill>
                <a:srgbClr val="48FFD5"/>
              </a:solidFill>
            </a:endParaRPr>
          </a:p>
          <a:p>
            <a:endParaRPr lang="en-GB" sz="1200" dirty="0">
              <a:solidFill>
                <a:srgbClr val="48FFD5"/>
              </a:solidFill>
            </a:endParaRPr>
          </a:p>
          <a:p>
            <a:endParaRPr lang="en-GB" sz="1200" dirty="0">
              <a:solidFill>
                <a:srgbClr val="48FFD5"/>
              </a:solidFill>
            </a:endParaRPr>
          </a:p>
          <a:p>
            <a:r>
              <a:rPr lang="en-GB" sz="1200" dirty="0">
                <a:solidFill>
                  <a:schemeClr val="bg1"/>
                </a:solidFill>
              </a:rPr>
              <a:t>FROM</a:t>
            </a:r>
            <a:r>
              <a:rPr lang="en-GB" sz="1200" dirty="0">
                <a:solidFill>
                  <a:srgbClr val="48FFD5"/>
                </a:solidFill>
              </a:rPr>
              <a:t> base AS final</a:t>
            </a:r>
          </a:p>
          <a:p>
            <a:r>
              <a:rPr lang="en-GB" sz="1200" dirty="0">
                <a:solidFill>
                  <a:schemeClr val="bg1"/>
                </a:solidFill>
              </a:rPr>
              <a:t>WORKDIR</a:t>
            </a:r>
            <a:r>
              <a:rPr lang="en-GB" sz="1200" dirty="0">
                <a:solidFill>
                  <a:srgbClr val="48FFD5"/>
                </a:solidFill>
              </a:rPr>
              <a:t> /app</a:t>
            </a:r>
          </a:p>
          <a:p>
            <a:r>
              <a:rPr lang="en-GB" sz="1200" dirty="0">
                <a:solidFill>
                  <a:schemeClr val="bg1"/>
                </a:solidFill>
              </a:rPr>
              <a:t>COPY</a:t>
            </a:r>
            <a:r>
              <a:rPr lang="en-GB" sz="1200" dirty="0">
                <a:solidFill>
                  <a:srgbClr val="48FFD5"/>
                </a:solidFill>
              </a:rPr>
              <a:t> --from=publish /app/publish .</a:t>
            </a:r>
          </a:p>
          <a:p>
            <a:endParaRPr lang="en-GB" sz="1200" dirty="0">
              <a:solidFill>
                <a:srgbClr val="48FFD5"/>
              </a:solidFill>
            </a:endParaRPr>
          </a:p>
          <a:p>
            <a:endParaRPr lang="en-GB" sz="1200" dirty="0">
              <a:solidFill>
                <a:srgbClr val="48FFD5"/>
              </a:solidFill>
            </a:endParaRPr>
          </a:p>
          <a:p>
            <a:r>
              <a:rPr lang="en-GB" sz="1200" dirty="0">
                <a:solidFill>
                  <a:schemeClr val="bg1"/>
                </a:solidFill>
              </a:rPr>
              <a:t>ENTRYPOINT</a:t>
            </a:r>
            <a:r>
              <a:rPr lang="en-GB" sz="1200" dirty="0">
                <a:solidFill>
                  <a:srgbClr val="48FFD5"/>
                </a:solidFill>
              </a:rPr>
              <a:t> ["dotnet", "GAP.dll"]</a:t>
            </a:r>
          </a:p>
        </p:txBody>
      </p:sp>
      <p:sp>
        <p:nvSpPr>
          <p:cNvPr id="3" name="Right Brace 2">
            <a:extLst>
              <a:ext uri="{FF2B5EF4-FFF2-40B4-BE49-F238E27FC236}">
                <a16:creationId xmlns:a16="http://schemas.microsoft.com/office/drawing/2014/main" id="{6C4C5DC7-22AF-4F9A-99CD-864E097D7EC3}"/>
              </a:ext>
            </a:extLst>
          </p:cNvPr>
          <p:cNvSpPr/>
          <p:nvPr/>
        </p:nvSpPr>
        <p:spPr>
          <a:xfrm>
            <a:off x="3806825" y="201481"/>
            <a:ext cx="219075" cy="7660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AA963DB6-3061-4944-9DA3-B66D9AF1E5FE}"/>
              </a:ext>
            </a:extLst>
          </p:cNvPr>
          <p:cNvSpPr/>
          <p:nvPr/>
        </p:nvSpPr>
        <p:spPr>
          <a:xfrm>
            <a:off x="4081464" y="1227915"/>
            <a:ext cx="285750" cy="14478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a:extLst>
              <a:ext uri="{FF2B5EF4-FFF2-40B4-BE49-F238E27FC236}">
                <a16:creationId xmlns:a16="http://schemas.microsoft.com/office/drawing/2014/main" id="{E1691C37-0C07-48CF-8DF6-0143D9D44444}"/>
              </a:ext>
            </a:extLst>
          </p:cNvPr>
          <p:cNvSpPr/>
          <p:nvPr/>
        </p:nvSpPr>
        <p:spPr>
          <a:xfrm>
            <a:off x="5720715" y="2985369"/>
            <a:ext cx="228600" cy="5099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a:extLst>
              <a:ext uri="{FF2B5EF4-FFF2-40B4-BE49-F238E27FC236}">
                <a16:creationId xmlns:a16="http://schemas.microsoft.com/office/drawing/2014/main" id="{B73015A6-BD6E-4042-9887-A3800536A89E}"/>
              </a:ext>
            </a:extLst>
          </p:cNvPr>
          <p:cNvSpPr/>
          <p:nvPr/>
        </p:nvSpPr>
        <p:spPr>
          <a:xfrm>
            <a:off x="2774950" y="3797302"/>
            <a:ext cx="228599" cy="638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Right Brace 12">
            <a:extLst>
              <a:ext uri="{FF2B5EF4-FFF2-40B4-BE49-F238E27FC236}">
                <a16:creationId xmlns:a16="http://schemas.microsoft.com/office/drawing/2014/main" id="{9351A0D6-0215-44EF-A3D4-52E15970A31E}"/>
              </a:ext>
            </a:extLst>
          </p:cNvPr>
          <p:cNvSpPr/>
          <p:nvPr/>
        </p:nvSpPr>
        <p:spPr>
          <a:xfrm>
            <a:off x="2632867" y="4699000"/>
            <a:ext cx="128588" cy="3586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2D6E14AF-E5C2-42B4-B837-63347A2A7A79}"/>
              </a:ext>
            </a:extLst>
          </p:cNvPr>
          <p:cNvSpPr txBox="1"/>
          <p:nvPr/>
        </p:nvSpPr>
        <p:spPr>
          <a:xfrm>
            <a:off x="4081464" y="259485"/>
            <a:ext cx="4055744" cy="646331"/>
          </a:xfrm>
          <a:prstGeom prst="rect">
            <a:avLst/>
          </a:prstGeom>
          <a:noFill/>
        </p:spPr>
        <p:txBody>
          <a:bodyPr wrap="square">
            <a:spAutoFit/>
          </a:bodyPr>
          <a:lstStyle/>
          <a:p>
            <a:r>
              <a:rPr lang="en-US" sz="1200" b="1" dirty="0">
                <a:solidFill>
                  <a:schemeClr val="bg1"/>
                </a:solidFill>
              </a:rPr>
              <a:t>Base Stage</a:t>
            </a:r>
            <a:r>
              <a:rPr lang="en-US" sz="1200" dirty="0">
                <a:solidFill>
                  <a:schemeClr val="bg1"/>
                </a:solidFill>
              </a:rPr>
              <a:t>: It sets up a base image for running the application, preparing the environment and exposing network ports 80 and 443.</a:t>
            </a:r>
            <a:endParaRPr lang="en-GB" sz="1200" dirty="0">
              <a:solidFill>
                <a:schemeClr val="bg1"/>
              </a:solidFill>
            </a:endParaRPr>
          </a:p>
        </p:txBody>
      </p:sp>
      <p:sp>
        <p:nvSpPr>
          <p:cNvPr id="16" name="TextBox 15">
            <a:extLst>
              <a:ext uri="{FF2B5EF4-FFF2-40B4-BE49-F238E27FC236}">
                <a16:creationId xmlns:a16="http://schemas.microsoft.com/office/drawing/2014/main" id="{3E1D994C-EEC3-4594-8BE6-D65228BE29CD}"/>
              </a:ext>
            </a:extLst>
          </p:cNvPr>
          <p:cNvSpPr txBox="1"/>
          <p:nvPr/>
        </p:nvSpPr>
        <p:spPr>
          <a:xfrm>
            <a:off x="4374356" y="1622427"/>
            <a:ext cx="4000500" cy="646331"/>
          </a:xfrm>
          <a:prstGeom prst="rect">
            <a:avLst/>
          </a:prstGeom>
          <a:noFill/>
        </p:spPr>
        <p:txBody>
          <a:bodyPr wrap="square">
            <a:spAutoFit/>
          </a:bodyPr>
          <a:lstStyle/>
          <a:p>
            <a:r>
              <a:rPr lang="en-US" sz="1200" b="1" dirty="0">
                <a:solidFill>
                  <a:schemeClr val="bg1"/>
                </a:solidFill>
              </a:rPr>
              <a:t>Build Stage</a:t>
            </a:r>
            <a:r>
              <a:rPr lang="en-US" sz="1200" dirty="0">
                <a:solidFill>
                  <a:schemeClr val="bg1"/>
                </a:solidFill>
              </a:rPr>
              <a:t>: This stage sets up an environment for building the application, copying its source code, and compiling it into a production-ready format.</a:t>
            </a:r>
            <a:endParaRPr lang="en-GB" sz="1200" dirty="0">
              <a:solidFill>
                <a:schemeClr val="bg1"/>
              </a:solidFill>
            </a:endParaRPr>
          </a:p>
        </p:txBody>
      </p:sp>
      <p:sp>
        <p:nvSpPr>
          <p:cNvPr id="18" name="TextBox 17">
            <a:extLst>
              <a:ext uri="{FF2B5EF4-FFF2-40B4-BE49-F238E27FC236}">
                <a16:creationId xmlns:a16="http://schemas.microsoft.com/office/drawing/2014/main" id="{AD5876A1-933F-4446-86F4-878C569E370C}"/>
              </a:ext>
            </a:extLst>
          </p:cNvPr>
          <p:cNvSpPr txBox="1"/>
          <p:nvPr/>
        </p:nvSpPr>
        <p:spPr>
          <a:xfrm>
            <a:off x="6028373" y="2917162"/>
            <a:ext cx="2302192" cy="646331"/>
          </a:xfrm>
          <a:prstGeom prst="rect">
            <a:avLst/>
          </a:prstGeom>
          <a:noFill/>
        </p:spPr>
        <p:txBody>
          <a:bodyPr wrap="square">
            <a:spAutoFit/>
          </a:bodyPr>
          <a:lstStyle/>
          <a:p>
            <a:r>
              <a:rPr lang="en-US" sz="1200" b="1" dirty="0">
                <a:solidFill>
                  <a:schemeClr val="bg1"/>
                </a:solidFill>
              </a:rPr>
              <a:t>Publish Stage</a:t>
            </a:r>
            <a:r>
              <a:rPr lang="en-US" sz="1200" dirty="0">
                <a:solidFill>
                  <a:schemeClr val="bg1"/>
                </a:solidFill>
              </a:rPr>
              <a:t>: It takes the built application and prepares it for deployment.</a:t>
            </a:r>
            <a:endParaRPr lang="en-GB" sz="1200" dirty="0">
              <a:solidFill>
                <a:schemeClr val="bg1"/>
              </a:solidFill>
            </a:endParaRPr>
          </a:p>
        </p:txBody>
      </p:sp>
      <p:sp>
        <p:nvSpPr>
          <p:cNvPr id="20" name="TextBox 19">
            <a:extLst>
              <a:ext uri="{FF2B5EF4-FFF2-40B4-BE49-F238E27FC236}">
                <a16:creationId xmlns:a16="http://schemas.microsoft.com/office/drawing/2014/main" id="{44577BF5-785D-423B-A6A6-0B32D1458AEE}"/>
              </a:ext>
            </a:extLst>
          </p:cNvPr>
          <p:cNvSpPr txBox="1"/>
          <p:nvPr/>
        </p:nvSpPr>
        <p:spPr>
          <a:xfrm>
            <a:off x="3040855" y="3786526"/>
            <a:ext cx="5027294" cy="646331"/>
          </a:xfrm>
          <a:prstGeom prst="rect">
            <a:avLst/>
          </a:prstGeom>
          <a:noFill/>
        </p:spPr>
        <p:txBody>
          <a:bodyPr wrap="square">
            <a:spAutoFit/>
          </a:bodyPr>
          <a:lstStyle/>
          <a:p>
            <a:r>
              <a:rPr lang="en-US" sz="1200" b="1" dirty="0">
                <a:solidFill>
                  <a:schemeClr val="bg1"/>
                </a:solidFill>
              </a:rPr>
              <a:t>Final Stage</a:t>
            </a:r>
            <a:r>
              <a:rPr lang="en-US" sz="1200" dirty="0">
                <a:solidFill>
                  <a:schemeClr val="bg1"/>
                </a:solidFill>
              </a:rPr>
              <a:t>: This is the image used for running the application. It copies the optimized application from the Publish Stage and specifies how to start it when a container is launched.</a:t>
            </a:r>
            <a:endParaRPr lang="en-GB" sz="1200" dirty="0">
              <a:solidFill>
                <a:schemeClr val="bg1"/>
              </a:solidFill>
            </a:endParaRPr>
          </a:p>
        </p:txBody>
      </p:sp>
      <p:sp>
        <p:nvSpPr>
          <p:cNvPr id="21" name="Rectangle 1">
            <a:extLst>
              <a:ext uri="{FF2B5EF4-FFF2-40B4-BE49-F238E27FC236}">
                <a16:creationId xmlns:a16="http://schemas.microsoft.com/office/drawing/2014/main" id="{3435D423-3608-4FC7-80A2-6D2CBA856FFB}"/>
              </a:ext>
            </a:extLst>
          </p:cNvPr>
          <p:cNvSpPr>
            <a:spLocks noChangeArrowheads="1"/>
          </p:cNvSpPr>
          <p:nvPr/>
        </p:nvSpPr>
        <p:spPr bwMode="auto">
          <a:xfrm>
            <a:off x="2852419" y="4745369"/>
            <a:ext cx="59651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Black" panose="020B0A04020102020204" pitchFamily="34" charset="0"/>
              </a:rPr>
              <a:t>ENTRYPOINT</a:t>
            </a:r>
            <a:r>
              <a:rPr kumimoji="0" lang="en-US" altLang="en-US" sz="1200" b="0" i="0" u="none" strike="noStrike" cap="none" normalizeH="0" baseline="0" dirty="0">
                <a:ln>
                  <a:noFill/>
                </a:ln>
                <a:solidFill>
                  <a:schemeClr val="bg1"/>
                </a:solidFill>
                <a:effectLst/>
              </a:rPr>
              <a:t> instruction specifies how to start the application within the container. </a:t>
            </a:r>
          </a:p>
        </p:txBody>
      </p:sp>
      <p:pic>
        <p:nvPicPr>
          <p:cNvPr id="15" name="Picture 14">
            <a:extLst>
              <a:ext uri="{FF2B5EF4-FFF2-40B4-BE49-F238E27FC236}">
                <a16:creationId xmlns:a16="http://schemas.microsoft.com/office/drawing/2014/main" id="{E19B396C-D539-44EF-9CAE-9AA757D68D93}"/>
              </a:ext>
            </a:extLst>
          </p:cNvPr>
          <p:cNvPicPr>
            <a:picLocks noChangeAspect="1"/>
          </p:cNvPicPr>
          <p:nvPr/>
        </p:nvPicPr>
        <p:blipFill>
          <a:blip r:embed="rId3"/>
          <a:stretch>
            <a:fillRect/>
          </a:stretch>
        </p:blipFill>
        <p:spPr>
          <a:xfrm>
            <a:off x="8677277" y="73748"/>
            <a:ext cx="371474" cy="371474"/>
          </a:xfrm>
          <a:prstGeom prst="rect">
            <a:avLst/>
          </a:prstGeom>
        </p:spPr>
      </p:pic>
    </p:spTree>
    <p:extLst>
      <p:ext uri="{BB962C8B-B14F-4D97-AF65-F5344CB8AC3E}">
        <p14:creationId xmlns:p14="http://schemas.microsoft.com/office/powerpoint/2010/main" val="406713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5" name="Picture 4">
            <a:extLst>
              <a:ext uri="{FF2B5EF4-FFF2-40B4-BE49-F238E27FC236}">
                <a16:creationId xmlns:a16="http://schemas.microsoft.com/office/drawing/2014/main" id="{B91146E2-03FE-436E-B7EB-160CEEADCD55}"/>
              </a:ext>
            </a:extLst>
          </p:cNvPr>
          <p:cNvPicPr>
            <a:picLocks noChangeAspect="1"/>
          </p:cNvPicPr>
          <p:nvPr/>
        </p:nvPicPr>
        <p:blipFill>
          <a:blip r:embed="rId3"/>
          <a:stretch>
            <a:fillRect/>
          </a:stretch>
        </p:blipFill>
        <p:spPr>
          <a:xfrm>
            <a:off x="6972300" y="1814512"/>
            <a:ext cx="1514475" cy="1514475"/>
          </a:xfrm>
          <a:prstGeom prst="rect">
            <a:avLst/>
          </a:prstGeom>
        </p:spPr>
      </p:pic>
      <p:sp>
        <p:nvSpPr>
          <p:cNvPr id="4" name="Google Shape;1069;p38">
            <a:extLst>
              <a:ext uri="{FF2B5EF4-FFF2-40B4-BE49-F238E27FC236}">
                <a16:creationId xmlns:a16="http://schemas.microsoft.com/office/drawing/2014/main" id="{5E0ED438-709C-4678-A5C9-CBB8AD68613F}"/>
              </a:ext>
            </a:extLst>
          </p:cNvPr>
          <p:cNvSpPr/>
          <p:nvPr/>
        </p:nvSpPr>
        <p:spPr>
          <a:xfrm>
            <a:off x="1671375" y="3086100"/>
            <a:ext cx="3714825" cy="1419300"/>
          </a:xfrm>
          <a:prstGeom prst="ellipse">
            <a:avLst/>
          </a:prstGeom>
          <a:no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073;p38">
            <a:extLst>
              <a:ext uri="{FF2B5EF4-FFF2-40B4-BE49-F238E27FC236}">
                <a16:creationId xmlns:a16="http://schemas.microsoft.com/office/drawing/2014/main" id="{B8BEA61A-50FA-41DE-A4E9-815DD97006F0}"/>
              </a:ext>
            </a:extLst>
          </p:cNvPr>
          <p:cNvCxnSpPr>
            <a:cxnSpLocks/>
            <a:endCxn id="4" idx="6"/>
          </p:cNvCxnSpPr>
          <p:nvPr/>
        </p:nvCxnSpPr>
        <p:spPr>
          <a:xfrm flipH="1">
            <a:off x="5386200" y="2538450"/>
            <a:ext cx="1734000" cy="1257300"/>
          </a:xfrm>
          <a:prstGeom prst="straightConnector1">
            <a:avLst/>
          </a:prstGeom>
          <a:noFill/>
          <a:ln w="28575" cap="flat" cmpd="sng">
            <a:solidFill>
              <a:schemeClr val="accent1"/>
            </a:solidFill>
            <a:prstDash val="solid"/>
            <a:round/>
            <a:headEnd type="none" w="med" len="med"/>
            <a:tailEnd type="none" w="med" len="med"/>
          </a:ln>
        </p:spPr>
      </p:cxnSp>
      <p:sp>
        <p:nvSpPr>
          <p:cNvPr id="10" name="TextBox 9">
            <a:extLst>
              <a:ext uri="{FF2B5EF4-FFF2-40B4-BE49-F238E27FC236}">
                <a16:creationId xmlns:a16="http://schemas.microsoft.com/office/drawing/2014/main" id="{FC98040F-7207-47E4-B068-6607C8A14A27}"/>
              </a:ext>
            </a:extLst>
          </p:cNvPr>
          <p:cNvSpPr txBox="1"/>
          <p:nvPr/>
        </p:nvSpPr>
        <p:spPr>
          <a:xfrm>
            <a:off x="1876988" y="3534140"/>
            <a:ext cx="3303600" cy="523220"/>
          </a:xfrm>
          <a:prstGeom prst="rect">
            <a:avLst/>
          </a:prstGeom>
          <a:noFill/>
        </p:spPr>
        <p:txBody>
          <a:bodyPr wrap="square">
            <a:spAutoFit/>
          </a:bodyPr>
          <a:lstStyle/>
          <a:p>
            <a:r>
              <a:rPr lang="en-US" dirty="0">
                <a:solidFill>
                  <a:srgbClr val="48FFD5"/>
                </a:solidFill>
              </a:rPr>
              <a:t>Create and start a container based on Microsoft sql server image</a:t>
            </a:r>
          </a:p>
        </p:txBody>
      </p:sp>
      <p:sp>
        <p:nvSpPr>
          <p:cNvPr id="7" name="Google Shape;1069;p38">
            <a:extLst>
              <a:ext uri="{FF2B5EF4-FFF2-40B4-BE49-F238E27FC236}">
                <a16:creationId xmlns:a16="http://schemas.microsoft.com/office/drawing/2014/main" id="{946E58FF-CED3-47D3-AA13-6F0915A9ADA5}"/>
              </a:ext>
            </a:extLst>
          </p:cNvPr>
          <p:cNvSpPr/>
          <p:nvPr/>
        </p:nvSpPr>
        <p:spPr>
          <a:xfrm>
            <a:off x="1671375" y="647700"/>
            <a:ext cx="3714825" cy="1419300"/>
          </a:xfrm>
          <a:prstGeom prst="ellipse">
            <a:avLst/>
          </a:prstGeom>
          <a:no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073;p38">
            <a:extLst>
              <a:ext uri="{FF2B5EF4-FFF2-40B4-BE49-F238E27FC236}">
                <a16:creationId xmlns:a16="http://schemas.microsoft.com/office/drawing/2014/main" id="{3ADC65B9-412B-4FD2-8B97-781F8E4169F3}"/>
              </a:ext>
            </a:extLst>
          </p:cNvPr>
          <p:cNvCxnSpPr>
            <a:cxnSpLocks/>
          </p:cNvCxnSpPr>
          <p:nvPr/>
        </p:nvCxnSpPr>
        <p:spPr>
          <a:xfrm flipH="1" flipV="1">
            <a:off x="5386200" y="1357350"/>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9" name="TextBox 8">
            <a:extLst>
              <a:ext uri="{FF2B5EF4-FFF2-40B4-BE49-F238E27FC236}">
                <a16:creationId xmlns:a16="http://schemas.microsoft.com/office/drawing/2014/main" id="{D89A8EF7-C140-44BD-8613-67C4CF725BA6}"/>
              </a:ext>
            </a:extLst>
          </p:cNvPr>
          <p:cNvSpPr txBox="1"/>
          <p:nvPr/>
        </p:nvSpPr>
        <p:spPr>
          <a:xfrm>
            <a:off x="1878000" y="1095740"/>
            <a:ext cx="3319725" cy="523220"/>
          </a:xfrm>
          <a:prstGeom prst="rect">
            <a:avLst/>
          </a:prstGeom>
          <a:noFill/>
        </p:spPr>
        <p:txBody>
          <a:bodyPr wrap="square">
            <a:spAutoFit/>
          </a:bodyPr>
          <a:lstStyle/>
          <a:p>
            <a:r>
              <a:rPr lang="en-US" dirty="0">
                <a:solidFill>
                  <a:srgbClr val="48FFD5"/>
                </a:solidFill>
              </a:rPr>
              <a:t>I created a Dockerfile in order to build a Docker image for the application </a:t>
            </a:r>
          </a:p>
        </p:txBody>
      </p:sp>
    </p:spTree>
    <p:extLst>
      <p:ext uri="{BB962C8B-B14F-4D97-AF65-F5344CB8AC3E}">
        <p14:creationId xmlns:p14="http://schemas.microsoft.com/office/powerpoint/2010/main" val="148712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9" name="Right Brace 8">
            <a:extLst>
              <a:ext uri="{FF2B5EF4-FFF2-40B4-BE49-F238E27FC236}">
                <a16:creationId xmlns:a16="http://schemas.microsoft.com/office/drawing/2014/main" id="{AA963DB6-3061-4944-9DA3-B66D9AF1E5FE}"/>
              </a:ext>
            </a:extLst>
          </p:cNvPr>
          <p:cNvSpPr/>
          <p:nvPr/>
        </p:nvSpPr>
        <p:spPr>
          <a:xfrm>
            <a:off x="4979670" y="645437"/>
            <a:ext cx="285750" cy="22577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3E1D994C-EEC3-4594-8BE6-D65228BE29CD}"/>
              </a:ext>
            </a:extLst>
          </p:cNvPr>
          <p:cNvSpPr txBox="1"/>
          <p:nvPr/>
        </p:nvSpPr>
        <p:spPr>
          <a:xfrm>
            <a:off x="5265420" y="1014769"/>
            <a:ext cx="3633308" cy="1754326"/>
          </a:xfrm>
          <a:prstGeom prst="rect">
            <a:avLst/>
          </a:prstGeom>
          <a:noFill/>
        </p:spPr>
        <p:txBody>
          <a:bodyPr wrap="square">
            <a:spAutoFit/>
          </a:bodyPr>
          <a:lstStyle/>
          <a:p>
            <a:r>
              <a:rPr lang="en-GB" sz="1200" dirty="0">
                <a:solidFill>
                  <a:schemeClr val="bg1"/>
                </a:solidFill>
              </a:rPr>
              <a:t>starts a Docker container based on Microsoft SQL Server image, and it configures the container with specific options:</a:t>
            </a:r>
          </a:p>
          <a:p>
            <a:endParaRPr lang="en-GB" sz="1200" dirty="0">
              <a:solidFill>
                <a:schemeClr val="bg1"/>
              </a:solidFill>
            </a:endParaRPr>
          </a:p>
          <a:p>
            <a:pPr marL="171450" indent="-171450">
              <a:buClr>
                <a:srgbClr val="48FFD5"/>
              </a:buClr>
              <a:buFont typeface="Courier New" panose="02070309020205020404" pitchFamily="49" charset="0"/>
              <a:buChar char="o"/>
            </a:pPr>
            <a:r>
              <a:rPr lang="en-GB" sz="1200" dirty="0">
                <a:solidFill>
                  <a:srgbClr val="48FFD5"/>
                </a:solidFill>
              </a:rPr>
              <a:t>Sets the hostname and user.</a:t>
            </a:r>
          </a:p>
          <a:p>
            <a:pPr marL="171450" indent="-171450">
              <a:buClr>
                <a:srgbClr val="48FFD5"/>
              </a:buClr>
              <a:buFont typeface="Courier New" panose="02070309020205020404" pitchFamily="49" charset="0"/>
              <a:buChar char="o"/>
            </a:pPr>
            <a:r>
              <a:rPr lang="en-GB" sz="1200" dirty="0">
                <a:solidFill>
                  <a:srgbClr val="48FFD5"/>
                </a:solidFill>
              </a:rPr>
              <a:t>Defines environment variables </a:t>
            </a:r>
          </a:p>
          <a:p>
            <a:pPr marL="171450" indent="-171450">
              <a:buClr>
                <a:srgbClr val="48FFD5"/>
              </a:buClr>
              <a:buFont typeface="Courier New" panose="02070309020205020404" pitchFamily="49" charset="0"/>
              <a:buChar char="o"/>
            </a:pPr>
            <a:r>
              <a:rPr lang="en-GB" sz="1200" dirty="0">
                <a:solidFill>
                  <a:srgbClr val="48FFD5"/>
                </a:solidFill>
              </a:rPr>
              <a:t>Maps port 1433 for external SQL Server access.</a:t>
            </a:r>
          </a:p>
          <a:p>
            <a:pPr marL="171450" indent="-171450">
              <a:buClr>
                <a:srgbClr val="48FFD5"/>
              </a:buClr>
              <a:buFont typeface="Courier New" panose="02070309020205020404" pitchFamily="49" charset="0"/>
              <a:buChar char="o"/>
            </a:pPr>
            <a:r>
              <a:rPr lang="en-GB" sz="1200" dirty="0">
                <a:solidFill>
                  <a:srgbClr val="48FFD5"/>
                </a:solidFill>
              </a:rPr>
              <a:t>Sets container labels for metadata.</a:t>
            </a:r>
          </a:p>
          <a:p>
            <a:pPr marL="171450" indent="-171450">
              <a:buClr>
                <a:srgbClr val="48FFD5"/>
              </a:buClr>
              <a:buFont typeface="Courier New" panose="02070309020205020404" pitchFamily="49" charset="0"/>
              <a:buChar char="o"/>
            </a:pPr>
            <a:r>
              <a:rPr lang="en-GB" sz="1200" dirty="0">
                <a:solidFill>
                  <a:srgbClr val="48FFD5"/>
                </a:solidFill>
              </a:rPr>
              <a:t>Runs the container</a:t>
            </a:r>
          </a:p>
        </p:txBody>
      </p:sp>
      <p:sp>
        <p:nvSpPr>
          <p:cNvPr id="15" name="TextBox 14">
            <a:extLst>
              <a:ext uri="{FF2B5EF4-FFF2-40B4-BE49-F238E27FC236}">
                <a16:creationId xmlns:a16="http://schemas.microsoft.com/office/drawing/2014/main" id="{07ED59FB-EA75-4D5B-BB9F-7FCA4C7318F4}"/>
              </a:ext>
            </a:extLst>
          </p:cNvPr>
          <p:cNvSpPr txBox="1"/>
          <p:nvPr/>
        </p:nvSpPr>
        <p:spPr>
          <a:xfrm>
            <a:off x="142875" y="645437"/>
            <a:ext cx="4979670" cy="2123658"/>
          </a:xfrm>
          <a:prstGeom prst="rect">
            <a:avLst/>
          </a:prstGeom>
          <a:noFill/>
        </p:spPr>
        <p:txBody>
          <a:bodyPr wrap="square">
            <a:spAutoFit/>
          </a:bodyPr>
          <a:lstStyle/>
          <a:p>
            <a:r>
              <a:rPr lang="en-GB" sz="1100" dirty="0">
                <a:solidFill>
                  <a:schemeClr val="bg1"/>
                </a:solidFill>
              </a:rPr>
              <a:t>docker run </a:t>
            </a:r>
          </a:p>
          <a:p>
            <a:r>
              <a:rPr lang="en-GB" sz="1100" dirty="0">
                <a:solidFill>
                  <a:schemeClr val="bg1"/>
                </a:solidFill>
              </a:rPr>
              <a:t>--hostname=0cf04ff77b99 </a:t>
            </a:r>
          </a:p>
          <a:p>
            <a:r>
              <a:rPr lang="en-GB" sz="1100" dirty="0">
                <a:solidFill>
                  <a:schemeClr val="bg1"/>
                </a:solidFill>
              </a:rPr>
              <a:t>--user=</a:t>
            </a:r>
            <a:r>
              <a:rPr lang="en-GB" sz="1100" dirty="0" err="1">
                <a:solidFill>
                  <a:schemeClr val="bg1"/>
                </a:solidFill>
              </a:rPr>
              <a:t>mssql</a:t>
            </a:r>
            <a:r>
              <a:rPr lang="en-GB" sz="1100" dirty="0">
                <a:solidFill>
                  <a:schemeClr val="bg1"/>
                </a:solidFill>
              </a:rPr>
              <a:t> --env=ACCEPT_EULA=Y </a:t>
            </a:r>
          </a:p>
          <a:p>
            <a:r>
              <a:rPr lang="en-GB" sz="1100" dirty="0">
                <a:solidFill>
                  <a:schemeClr val="bg1"/>
                </a:solidFill>
              </a:rPr>
              <a:t>--env=MSSQL_SA_PASSWORD=GapDb-1234567890</a:t>
            </a:r>
          </a:p>
          <a:p>
            <a:r>
              <a:rPr lang="en-GB" sz="1100" dirty="0">
                <a:solidFill>
                  <a:schemeClr val="bg1"/>
                </a:solidFill>
              </a:rPr>
              <a:t>--env=PATH=/</a:t>
            </a:r>
            <a:r>
              <a:rPr lang="en-GB" sz="1100" dirty="0" err="1">
                <a:solidFill>
                  <a:schemeClr val="bg1"/>
                </a:solidFill>
              </a:rPr>
              <a:t>usr</a:t>
            </a:r>
            <a:r>
              <a:rPr lang="en-GB" sz="1100" dirty="0">
                <a:solidFill>
                  <a:schemeClr val="bg1"/>
                </a:solidFill>
              </a:rPr>
              <a:t>/local/</a:t>
            </a:r>
            <a:r>
              <a:rPr lang="en-GB" sz="1100" dirty="0" err="1">
                <a:solidFill>
                  <a:schemeClr val="bg1"/>
                </a:solidFill>
              </a:rPr>
              <a:t>sbin</a:t>
            </a:r>
            <a:r>
              <a:rPr lang="en-GB" sz="1100" dirty="0">
                <a:solidFill>
                  <a:schemeClr val="bg1"/>
                </a:solidFill>
              </a:rPr>
              <a:t>:/</a:t>
            </a:r>
            <a:r>
              <a:rPr lang="en-GB" sz="1100" dirty="0" err="1">
                <a:solidFill>
                  <a:schemeClr val="bg1"/>
                </a:solidFill>
              </a:rPr>
              <a:t>usr</a:t>
            </a:r>
            <a:r>
              <a:rPr lang="en-GB" sz="1100" dirty="0">
                <a:solidFill>
                  <a:schemeClr val="bg1"/>
                </a:solidFill>
              </a:rPr>
              <a:t>/local/bin:/</a:t>
            </a:r>
            <a:r>
              <a:rPr lang="en-GB" sz="1100" dirty="0" err="1">
                <a:solidFill>
                  <a:schemeClr val="bg1"/>
                </a:solidFill>
              </a:rPr>
              <a:t>usr</a:t>
            </a:r>
            <a:r>
              <a:rPr lang="en-GB" sz="1100" dirty="0">
                <a:solidFill>
                  <a:schemeClr val="bg1"/>
                </a:solidFill>
              </a:rPr>
              <a:t>/</a:t>
            </a:r>
            <a:r>
              <a:rPr lang="en-GB" sz="1100" dirty="0" err="1">
                <a:solidFill>
                  <a:schemeClr val="bg1"/>
                </a:solidFill>
              </a:rPr>
              <a:t>sbin</a:t>
            </a:r>
            <a:r>
              <a:rPr lang="en-GB" sz="1100" dirty="0">
                <a:solidFill>
                  <a:schemeClr val="bg1"/>
                </a:solidFill>
              </a:rPr>
              <a:t>:/</a:t>
            </a:r>
            <a:r>
              <a:rPr lang="en-GB" sz="1100" dirty="0" err="1">
                <a:solidFill>
                  <a:schemeClr val="bg1"/>
                </a:solidFill>
              </a:rPr>
              <a:t>usr</a:t>
            </a:r>
            <a:r>
              <a:rPr lang="en-GB" sz="1100" dirty="0">
                <a:solidFill>
                  <a:schemeClr val="bg1"/>
                </a:solidFill>
              </a:rPr>
              <a:t>/bin:/</a:t>
            </a:r>
            <a:r>
              <a:rPr lang="en-GB" sz="1100" dirty="0" err="1">
                <a:solidFill>
                  <a:schemeClr val="bg1"/>
                </a:solidFill>
              </a:rPr>
              <a:t>sbin</a:t>
            </a:r>
            <a:r>
              <a:rPr lang="en-GB" sz="1100" dirty="0">
                <a:solidFill>
                  <a:schemeClr val="bg1"/>
                </a:solidFill>
              </a:rPr>
              <a:t>:/bin </a:t>
            </a:r>
          </a:p>
          <a:p>
            <a:r>
              <a:rPr lang="en-GB" sz="1100" dirty="0">
                <a:solidFill>
                  <a:schemeClr val="bg1"/>
                </a:solidFill>
              </a:rPr>
              <a:t>--env=MSSQL_RPC_PORT=135 </a:t>
            </a:r>
          </a:p>
          <a:p>
            <a:r>
              <a:rPr lang="en-GB" sz="1100" dirty="0">
                <a:solidFill>
                  <a:schemeClr val="bg1"/>
                </a:solidFill>
              </a:rPr>
              <a:t>--env=CONFIG_EDGE_BUILD= -p 1433:1433 --restart=no </a:t>
            </a:r>
          </a:p>
          <a:p>
            <a:r>
              <a:rPr lang="en-GB" sz="1100" dirty="0">
                <a:solidFill>
                  <a:schemeClr val="bg1"/>
                </a:solidFill>
              </a:rPr>
              <a:t>--label='</a:t>
            </a:r>
            <a:r>
              <a:rPr lang="en-GB" sz="1100" dirty="0" err="1">
                <a:solidFill>
                  <a:schemeClr val="bg1"/>
                </a:solidFill>
              </a:rPr>
              <a:t>com.microsoft.product</a:t>
            </a:r>
            <a:r>
              <a:rPr lang="en-GB" sz="1100" dirty="0">
                <a:solidFill>
                  <a:schemeClr val="bg1"/>
                </a:solidFill>
              </a:rPr>
              <a:t>=Microsoft SQL Server’ </a:t>
            </a:r>
          </a:p>
          <a:p>
            <a:r>
              <a:rPr lang="en-GB" sz="1100" dirty="0">
                <a:solidFill>
                  <a:schemeClr val="bg1"/>
                </a:solidFill>
              </a:rPr>
              <a:t>--label='</a:t>
            </a:r>
            <a:r>
              <a:rPr lang="en-GB" sz="1100" dirty="0" err="1">
                <a:solidFill>
                  <a:schemeClr val="bg1"/>
                </a:solidFill>
              </a:rPr>
              <a:t>com.microsoft.version</a:t>
            </a:r>
            <a:r>
              <a:rPr lang="en-GB" sz="1100" dirty="0">
                <a:solidFill>
                  <a:schemeClr val="bg1"/>
                </a:solidFill>
              </a:rPr>
              <a:t>=16.0.4055.4’ </a:t>
            </a:r>
          </a:p>
          <a:p>
            <a:r>
              <a:rPr lang="en-GB" sz="1100" dirty="0">
                <a:solidFill>
                  <a:schemeClr val="bg1"/>
                </a:solidFill>
              </a:rPr>
              <a:t>--label='org.opencontainers.image.ref.name=ubuntu’ </a:t>
            </a:r>
          </a:p>
          <a:p>
            <a:r>
              <a:rPr lang="en-GB" sz="1100" dirty="0">
                <a:solidFill>
                  <a:schemeClr val="bg1"/>
                </a:solidFill>
              </a:rPr>
              <a:t>--label='</a:t>
            </a:r>
            <a:r>
              <a:rPr lang="en-GB" sz="1100" dirty="0" err="1">
                <a:solidFill>
                  <a:schemeClr val="bg1"/>
                </a:solidFill>
              </a:rPr>
              <a:t>org.opencontainers.image.version</a:t>
            </a:r>
            <a:r>
              <a:rPr lang="en-GB" sz="1100" dirty="0">
                <a:solidFill>
                  <a:schemeClr val="bg1"/>
                </a:solidFill>
              </a:rPr>
              <a:t>=20.04' --label='vendor=Microsoft’ </a:t>
            </a:r>
          </a:p>
          <a:p>
            <a:r>
              <a:rPr lang="en-GB" sz="1100" dirty="0">
                <a:solidFill>
                  <a:schemeClr val="bg1"/>
                </a:solidFill>
              </a:rPr>
              <a:t>--runtime=</a:t>
            </a:r>
            <a:r>
              <a:rPr lang="en-GB" sz="1100" dirty="0" err="1">
                <a:solidFill>
                  <a:schemeClr val="bg1"/>
                </a:solidFill>
              </a:rPr>
              <a:t>runc</a:t>
            </a:r>
            <a:r>
              <a:rPr lang="en-GB" sz="1100" dirty="0">
                <a:solidFill>
                  <a:schemeClr val="bg1"/>
                </a:solidFill>
              </a:rPr>
              <a:t> -t -d mcr.microsoft.com/</a:t>
            </a:r>
            <a:r>
              <a:rPr lang="en-GB" sz="1100" dirty="0" err="1">
                <a:solidFill>
                  <a:schemeClr val="bg1"/>
                </a:solidFill>
              </a:rPr>
              <a:t>mssql</a:t>
            </a:r>
            <a:r>
              <a:rPr lang="en-GB" sz="1100" dirty="0">
                <a:solidFill>
                  <a:schemeClr val="bg1"/>
                </a:solidFill>
              </a:rPr>
              <a:t>/server:2022-latest</a:t>
            </a:r>
            <a:endParaRPr lang="en-GB" sz="1000" dirty="0">
              <a:solidFill>
                <a:schemeClr val="bg1"/>
              </a:solidFill>
            </a:endParaRPr>
          </a:p>
        </p:txBody>
      </p:sp>
      <p:pic>
        <p:nvPicPr>
          <p:cNvPr id="6" name="Picture 5">
            <a:extLst>
              <a:ext uri="{FF2B5EF4-FFF2-40B4-BE49-F238E27FC236}">
                <a16:creationId xmlns:a16="http://schemas.microsoft.com/office/drawing/2014/main" id="{FDC7ECD6-E4F9-42E5-81AC-4DB83AAC9E58}"/>
              </a:ext>
            </a:extLst>
          </p:cNvPr>
          <p:cNvPicPr>
            <a:picLocks noChangeAspect="1"/>
          </p:cNvPicPr>
          <p:nvPr/>
        </p:nvPicPr>
        <p:blipFill>
          <a:blip r:embed="rId3"/>
          <a:srcRect/>
          <a:stretch/>
        </p:blipFill>
        <p:spPr>
          <a:xfrm>
            <a:off x="76201" y="3030069"/>
            <a:ext cx="9143998" cy="1807084"/>
          </a:xfrm>
          <a:prstGeom prst="rect">
            <a:avLst/>
          </a:prstGeom>
        </p:spPr>
      </p:pic>
      <p:sp>
        <p:nvSpPr>
          <p:cNvPr id="22" name="TextBox 21">
            <a:extLst>
              <a:ext uri="{FF2B5EF4-FFF2-40B4-BE49-F238E27FC236}">
                <a16:creationId xmlns:a16="http://schemas.microsoft.com/office/drawing/2014/main" id="{D6E5A2E4-5485-4A77-AB84-BC151F806DA7}"/>
              </a:ext>
            </a:extLst>
          </p:cNvPr>
          <p:cNvSpPr txBox="1"/>
          <p:nvPr/>
        </p:nvSpPr>
        <p:spPr>
          <a:xfrm>
            <a:off x="272415" y="4698653"/>
            <a:ext cx="2341245" cy="276999"/>
          </a:xfrm>
          <a:prstGeom prst="rect">
            <a:avLst/>
          </a:prstGeom>
          <a:noFill/>
        </p:spPr>
        <p:txBody>
          <a:bodyPr wrap="square">
            <a:spAutoFit/>
          </a:bodyPr>
          <a:lstStyle/>
          <a:p>
            <a:r>
              <a:rPr lang="en-GB" sz="1200" dirty="0">
                <a:solidFill>
                  <a:srgbClr val="48FFD5"/>
                </a:solidFill>
              </a:rPr>
              <a:t>ASP.NET Application Container </a:t>
            </a:r>
            <a:endParaRPr lang="en-GB" sz="1200" dirty="0"/>
          </a:p>
        </p:txBody>
      </p:sp>
      <p:sp>
        <p:nvSpPr>
          <p:cNvPr id="24" name="TextBox 23">
            <a:extLst>
              <a:ext uri="{FF2B5EF4-FFF2-40B4-BE49-F238E27FC236}">
                <a16:creationId xmlns:a16="http://schemas.microsoft.com/office/drawing/2014/main" id="{9121C42A-1878-45C9-9B78-3423A4BB7E0B}"/>
              </a:ext>
            </a:extLst>
          </p:cNvPr>
          <p:cNvSpPr txBox="1"/>
          <p:nvPr/>
        </p:nvSpPr>
        <p:spPr>
          <a:xfrm>
            <a:off x="6779895" y="4676496"/>
            <a:ext cx="1678305" cy="276999"/>
          </a:xfrm>
          <a:prstGeom prst="rect">
            <a:avLst/>
          </a:prstGeom>
          <a:noFill/>
        </p:spPr>
        <p:txBody>
          <a:bodyPr wrap="square">
            <a:spAutoFit/>
          </a:bodyPr>
          <a:lstStyle/>
          <a:p>
            <a:r>
              <a:rPr lang="en-GB" sz="1200" dirty="0">
                <a:solidFill>
                  <a:srgbClr val="48FFD5"/>
                </a:solidFill>
              </a:rPr>
              <a:t>SQL Server Container </a:t>
            </a:r>
            <a:endParaRPr lang="en-GB" sz="1200" dirty="0"/>
          </a:p>
        </p:txBody>
      </p:sp>
      <p:sp>
        <p:nvSpPr>
          <p:cNvPr id="27" name="TextBox 26">
            <a:extLst>
              <a:ext uri="{FF2B5EF4-FFF2-40B4-BE49-F238E27FC236}">
                <a16:creationId xmlns:a16="http://schemas.microsoft.com/office/drawing/2014/main" id="{C99E4958-A609-43A5-9630-96109F415744}"/>
              </a:ext>
            </a:extLst>
          </p:cNvPr>
          <p:cNvSpPr txBox="1"/>
          <p:nvPr/>
        </p:nvSpPr>
        <p:spPr>
          <a:xfrm>
            <a:off x="3681412" y="4128731"/>
            <a:ext cx="1781175" cy="276999"/>
          </a:xfrm>
          <a:prstGeom prst="rect">
            <a:avLst/>
          </a:prstGeom>
          <a:noFill/>
        </p:spPr>
        <p:txBody>
          <a:bodyPr wrap="square">
            <a:spAutoFit/>
          </a:bodyPr>
          <a:lstStyle/>
          <a:p>
            <a:r>
              <a:rPr lang="en-GB" sz="1200" dirty="0">
                <a:solidFill>
                  <a:srgbClr val="48FFD5"/>
                </a:solidFill>
              </a:rPr>
              <a:t>Docker Bridge Network </a:t>
            </a:r>
            <a:endParaRPr lang="en-GB" sz="1200" dirty="0"/>
          </a:p>
        </p:txBody>
      </p:sp>
      <p:sp>
        <p:nvSpPr>
          <p:cNvPr id="28" name="Rectangle 6">
            <a:extLst>
              <a:ext uri="{FF2B5EF4-FFF2-40B4-BE49-F238E27FC236}">
                <a16:creationId xmlns:a16="http://schemas.microsoft.com/office/drawing/2014/main" id="{9ADE07D9-E7AB-47DD-857A-217FEBCD0086}"/>
              </a:ext>
            </a:extLst>
          </p:cNvPr>
          <p:cNvSpPr>
            <a:spLocks noChangeArrowheads="1"/>
          </p:cNvSpPr>
          <p:nvPr/>
        </p:nvSpPr>
        <p:spPr bwMode="auto">
          <a:xfrm>
            <a:off x="2514600" y="3015114"/>
            <a:ext cx="9372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48FFD5"/>
                </a:solidFill>
                <a:effectLst/>
                <a:latin typeface="Arial Black" panose="020B0A04020102020204" pitchFamily="34" charset="0"/>
              </a:rPr>
              <a:t>HTTP Requests</a:t>
            </a:r>
            <a:r>
              <a:rPr kumimoji="0" lang="en-US" altLang="en-US" sz="400" b="0" i="0" u="none" strike="noStrike" cap="none" normalizeH="0" baseline="0" dirty="0">
                <a:ln>
                  <a:noFill/>
                </a:ln>
                <a:solidFill>
                  <a:srgbClr val="48FFD5"/>
                </a:solidFill>
                <a:effectLst/>
              </a:rPr>
              <a:t> </a:t>
            </a:r>
            <a:endParaRPr kumimoji="0" lang="en-US" altLang="en-US" b="0" i="0" u="none" strike="noStrike" cap="none" normalizeH="0" baseline="0" dirty="0">
              <a:ln>
                <a:noFill/>
              </a:ln>
              <a:solidFill>
                <a:srgbClr val="48FFD5"/>
              </a:solidFill>
              <a:effectLst/>
              <a:latin typeface="Arial" panose="020B0604020202020204" pitchFamily="34" charset="0"/>
            </a:endParaRPr>
          </a:p>
        </p:txBody>
      </p:sp>
      <p:sp>
        <p:nvSpPr>
          <p:cNvPr id="29" name="Rectangle 6">
            <a:extLst>
              <a:ext uri="{FF2B5EF4-FFF2-40B4-BE49-F238E27FC236}">
                <a16:creationId xmlns:a16="http://schemas.microsoft.com/office/drawing/2014/main" id="{F3C54D1E-F623-40B6-A9FD-432E0809836D}"/>
              </a:ext>
            </a:extLst>
          </p:cNvPr>
          <p:cNvSpPr>
            <a:spLocks noChangeArrowheads="1"/>
          </p:cNvSpPr>
          <p:nvPr/>
        </p:nvSpPr>
        <p:spPr bwMode="auto">
          <a:xfrm>
            <a:off x="5516880" y="3020007"/>
            <a:ext cx="11049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48FFD5"/>
                </a:solidFill>
                <a:effectLst/>
                <a:latin typeface="Arial Black" panose="020B0A04020102020204" pitchFamily="34" charset="0"/>
              </a:rPr>
              <a:t>Database Queries</a:t>
            </a:r>
            <a:endParaRPr kumimoji="0" lang="en-US" altLang="en-US" b="0" i="0" u="none" strike="noStrike" cap="none" normalizeH="0" baseline="0" dirty="0">
              <a:ln>
                <a:noFill/>
              </a:ln>
              <a:solidFill>
                <a:srgbClr val="48FFD5"/>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FC4C8593-64C9-4437-881C-EE2692120FFD}"/>
              </a:ext>
            </a:extLst>
          </p:cNvPr>
          <p:cNvPicPr>
            <a:picLocks noChangeAspect="1"/>
          </p:cNvPicPr>
          <p:nvPr/>
        </p:nvPicPr>
        <p:blipFill>
          <a:blip r:embed="rId4"/>
          <a:stretch>
            <a:fillRect/>
          </a:stretch>
        </p:blipFill>
        <p:spPr>
          <a:xfrm>
            <a:off x="8677277" y="73748"/>
            <a:ext cx="371474" cy="371474"/>
          </a:xfrm>
          <a:prstGeom prst="rect">
            <a:avLst/>
          </a:prstGeom>
        </p:spPr>
      </p:pic>
    </p:spTree>
    <p:extLst>
      <p:ext uri="{BB962C8B-B14F-4D97-AF65-F5344CB8AC3E}">
        <p14:creationId xmlns:p14="http://schemas.microsoft.com/office/powerpoint/2010/main" val="202819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3" name="Picture 2">
            <a:extLst>
              <a:ext uri="{FF2B5EF4-FFF2-40B4-BE49-F238E27FC236}">
                <a16:creationId xmlns:a16="http://schemas.microsoft.com/office/drawing/2014/main" id="{40470EE5-CFAF-45FC-A408-05C97E6FC2DE}"/>
              </a:ext>
            </a:extLst>
          </p:cNvPr>
          <p:cNvPicPr>
            <a:picLocks noChangeAspect="1"/>
          </p:cNvPicPr>
          <p:nvPr/>
        </p:nvPicPr>
        <p:blipFill>
          <a:blip r:embed="rId3"/>
          <a:stretch>
            <a:fillRect/>
          </a:stretch>
        </p:blipFill>
        <p:spPr>
          <a:xfrm rot="19375641">
            <a:off x="7648722" y="1322008"/>
            <a:ext cx="1253490" cy="1253490"/>
          </a:xfrm>
          <a:prstGeom prst="rect">
            <a:avLst/>
          </a:prstGeom>
        </p:spPr>
      </p:pic>
      <p:pic>
        <p:nvPicPr>
          <p:cNvPr id="5" name="Picture 4">
            <a:extLst>
              <a:ext uri="{FF2B5EF4-FFF2-40B4-BE49-F238E27FC236}">
                <a16:creationId xmlns:a16="http://schemas.microsoft.com/office/drawing/2014/main" id="{B91146E2-03FE-436E-B7EB-160CEEADCD55}"/>
              </a:ext>
            </a:extLst>
          </p:cNvPr>
          <p:cNvPicPr>
            <a:picLocks noChangeAspect="1"/>
          </p:cNvPicPr>
          <p:nvPr/>
        </p:nvPicPr>
        <p:blipFill>
          <a:blip r:embed="rId4"/>
          <a:srcRect/>
          <a:stretch/>
        </p:blipFill>
        <p:spPr>
          <a:xfrm>
            <a:off x="6760992" y="1775471"/>
            <a:ext cx="1514475" cy="1514475"/>
          </a:xfrm>
          <a:prstGeom prst="rect">
            <a:avLst/>
          </a:prstGeom>
          <a:noFill/>
        </p:spPr>
      </p:pic>
      <p:sp>
        <p:nvSpPr>
          <p:cNvPr id="7" name="TextBox 6">
            <a:extLst>
              <a:ext uri="{FF2B5EF4-FFF2-40B4-BE49-F238E27FC236}">
                <a16:creationId xmlns:a16="http://schemas.microsoft.com/office/drawing/2014/main" id="{582A93DE-9798-4B01-9B7A-74AC3BDB0A74}"/>
              </a:ext>
            </a:extLst>
          </p:cNvPr>
          <p:cNvSpPr txBox="1"/>
          <p:nvPr/>
        </p:nvSpPr>
        <p:spPr>
          <a:xfrm>
            <a:off x="230504" y="2055654"/>
            <a:ext cx="6391275" cy="954107"/>
          </a:xfrm>
          <a:prstGeom prst="rect">
            <a:avLst/>
          </a:prstGeom>
          <a:noFill/>
        </p:spPr>
        <p:txBody>
          <a:bodyPr wrap="square">
            <a:spAutoFit/>
          </a:bodyPr>
          <a:lstStyle/>
          <a:p>
            <a:r>
              <a:rPr lang="en-US" b="1" dirty="0">
                <a:solidFill>
                  <a:schemeClr val="bg1"/>
                </a:solidFill>
              </a:rPr>
              <a:t>Git</a:t>
            </a:r>
            <a:r>
              <a:rPr lang="en-US" dirty="0">
                <a:solidFill>
                  <a:schemeClr val="bg1"/>
                </a:solidFill>
              </a:rPr>
              <a:t> is a version control system that tracks code changes</a:t>
            </a:r>
          </a:p>
          <a:p>
            <a:r>
              <a:rPr lang="en-US" b="1" dirty="0">
                <a:solidFill>
                  <a:schemeClr val="bg1"/>
                </a:solidFill>
              </a:rPr>
              <a:t>GitHub</a:t>
            </a:r>
            <a:r>
              <a:rPr lang="en-US" dirty="0">
                <a:solidFill>
                  <a:schemeClr val="bg1"/>
                </a:solidFill>
              </a:rPr>
              <a:t> is a web platform that hosts Git repositories. They streamline collaboration and code management for developers, facilitating efficient project development and teamwork.</a:t>
            </a:r>
            <a:endParaRPr lang="en-GB" b="1" dirty="0">
              <a:solidFill>
                <a:schemeClr val="bg1"/>
              </a:solidFill>
            </a:endParaRPr>
          </a:p>
        </p:txBody>
      </p:sp>
    </p:spTree>
    <p:extLst>
      <p:ext uri="{BB962C8B-B14F-4D97-AF65-F5344CB8AC3E}">
        <p14:creationId xmlns:p14="http://schemas.microsoft.com/office/powerpoint/2010/main" val="23364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pic>
        <p:nvPicPr>
          <p:cNvPr id="126" name="Picture 125">
            <a:extLst>
              <a:ext uri="{FF2B5EF4-FFF2-40B4-BE49-F238E27FC236}">
                <a16:creationId xmlns:a16="http://schemas.microsoft.com/office/drawing/2014/main" id="{8F2CD89B-F7CF-4AFC-826C-D9B04831244C}"/>
              </a:ext>
            </a:extLst>
          </p:cNvPr>
          <p:cNvPicPr>
            <a:picLocks noChangeAspect="1"/>
          </p:cNvPicPr>
          <p:nvPr/>
        </p:nvPicPr>
        <p:blipFill>
          <a:blip r:embed="rId3"/>
          <a:stretch>
            <a:fillRect/>
          </a:stretch>
        </p:blipFill>
        <p:spPr>
          <a:xfrm rot="18730362">
            <a:off x="8463906" y="-9131"/>
            <a:ext cx="659058" cy="659058"/>
          </a:xfrm>
          <a:prstGeom prst="rect">
            <a:avLst/>
          </a:prstGeom>
        </p:spPr>
      </p:pic>
      <p:pic>
        <p:nvPicPr>
          <p:cNvPr id="127" name="Picture 126">
            <a:extLst>
              <a:ext uri="{FF2B5EF4-FFF2-40B4-BE49-F238E27FC236}">
                <a16:creationId xmlns:a16="http://schemas.microsoft.com/office/drawing/2014/main" id="{B77C80B0-1571-496A-96B8-DCEF37C6D822}"/>
              </a:ext>
            </a:extLst>
          </p:cNvPr>
          <p:cNvPicPr>
            <a:picLocks noChangeAspect="1"/>
          </p:cNvPicPr>
          <p:nvPr/>
        </p:nvPicPr>
        <p:blipFill>
          <a:blip r:embed="rId4"/>
          <a:srcRect/>
          <a:stretch/>
        </p:blipFill>
        <p:spPr>
          <a:xfrm rot="20617106">
            <a:off x="8013323" y="317732"/>
            <a:ext cx="796278" cy="796278"/>
          </a:xfrm>
          <a:prstGeom prst="rect">
            <a:avLst/>
          </a:prstGeom>
          <a:noFill/>
        </p:spPr>
      </p:pic>
      <p:pic>
        <p:nvPicPr>
          <p:cNvPr id="1044" name="Picture 1043">
            <a:extLst>
              <a:ext uri="{FF2B5EF4-FFF2-40B4-BE49-F238E27FC236}">
                <a16:creationId xmlns:a16="http://schemas.microsoft.com/office/drawing/2014/main" id="{EB83299E-0D9D-4679-8CB9-177D6AA6E8FF}"/>
              </a:ext>
            </a:extLst>
          </p:cNvPr>
          <p:cNvPicPr>
            <a:picLocks noChangeAspect="1"/>
          </p:cNvPicPr>
          <p:nvPr/>
        </p:nvPicPr>
        <p:blipFill>
          <a:blip r:embed="rId5"/>
          <a:stretch>
            <a:fillRect/>
          </a:stretch>
        </p:blipFill>
        <p:spPr>
          <a:xfrm>
            <a:off x="627681" y="1576802"/>
            <a:ext cx="7888637" cy="26906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3" name="Picture 2">
            <a:extLst>
              <a:ext uri="{FF2B5EF4-FFF2-40B4-BE49-F238E27FC236}">
                <a16:creationId xmlns:a16="http://schemas.microsoft.com/office/drawing/2014/main" id="{90148EB2-F201-4C70-837A-39148122A35D}"/>
              </a:ext>
            </a:extLst>
          </p:cNvPr>
          <p:cNvPicPr>
            <a:picLocks noChangeAspect="1"/>
          </p:cNvPicPr>
          <p:nvPr/>
        </p:nvPicPr>
        <p:blipFill rotWithShape="1">
          <a:blip r:embed="rId3"/>
          <a:srcRect b="21224"/>
          <a:stretch/>
        </p:blipFill>
        <p:spPr>
          <a:xfrm>
            <a:off x="126201" y="2069301"/>
            <a:ext cx="3902460" cy="3074199"/>
          </a:xfrm>
          <a:prstGeom prst="rect">
            <a:avLst/>
          </a:prstGeom>
        </p:spPr>
      </p:pic>
      <p:sp>
        <p:nvSpPr>
          <p:cNvPr id="25" name="Google Shape;296;p26">
            <a:extLst>
              <a:ext uri="{FF2B5EF4-FFF2-40B4-BE49-F238E27FC236}">
                <a16:creationId xmlns:a16="http://schemas.microsoft.com/office/drawing/2014/main" id="{69471E37-06DD-45D4-A16C-DF99A9BF2077}"/>
              </a:ext>
            </a:extLst>
          </p:cNvPr>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rPr>
              <a:t>Development</a:t>
            </a:r>
            <a:endParaRPr dirty="0">
              <a:solidFill>
                <a:srgbClr val="FFFFFF"/>
              </a:solidFill>
            </a:endParaRPr>
          </a:p>
        </p:txBody>
      </p:sp>
      <p:cxnSp>
        <p:nvCxnSpPr>
          <p:cNvPr id="26" name="Google Shape;298;p26">
            <a:extLst>
              <a:ext uri="{FF2B5EF4-FFF2-40B4-BE49-F238E27FC236}">
                <a16:creationId xmlns:a16="http://schemas.microsoft.com/office/drawing/2014/main" id="{023D9BC8-BE96-4654-8331-D483530BDDC1}"/>
              </a:ext>
            </a:extLst>
          </p:cNvPr>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 name="Google Shape;270;p24">
            <a:extLst>
              <a:ext uri="{FF2B5EF4-FFF2-40B4-BE49-F238E27FC236}">
                <a16:creationId xmlns:a16="http://schemas.microsoft.com/office/drawing/2014/main" id="{79461A28-C931-4D6C-A967-B95F29639346}"/>
              </a:ext>
            </a:extLst>
          </p:cNvPr>
          <p:cNvSpPr txBox="1">
            <a:spLocks/>
          </p:cNvSpPr>
          <p:nvPr/>
        </p:nvSpPr>
        <p:spPr>
          <a:xfrm>
            <a:off x="2607006" y="4653841"/>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06</a:t>
            </a:r>
          </a:p>
        </p:txBody>
      </p:sp>
      <p:sp>
        <p:nvSpPr>
          <p:cNvPr id="28" name="TextBox 27">
            <a:extLst>
              <a:ext uri="{FF2B5EF4-FFF2-40B4-BE49-F238E27FC236}">
                <a16:creationId xmlns:a16="http://schemas.microsoft.com/office/drawing/2014/main" id="{208DDD15-0B6D-4AEC-9E5B-47A8F6F82C31}"/>
              </a:ext>
            </a:extLst>
          </p:cNvPr>
          <p:cNvSpPr txBox="1"/>
          <p:nvPr/>
        </p:nvSpPr>
        <p:spPr>
          <a:xfrm>
            <a:off x="5412548" y="2779458"/>
            <a:ext cx="3233578" cy="1077218"/>
          </a:xfrm>
          <a:prstGeom prst="rect">
            <a:avLst/>
          </a:prstGeom>
          <a:noFill/>
        </p:spPr>
        <p:txBody>
          <a:bodyPr wrap="none" rtlCol="0">
            <a:spAutoFit/>
          </a:bodyPr>
          <a:lstStyle/>
          <a:p>
            <a:pPr marL="285750" indent="-285750">
              <a:buClr>
                <a:srgbClr val="48FFD5"/>
              </a:buClr>
              <a:buFont typeface="Courier New" panose="02070309020205020404" pitchFamily="49" charset="0"/>
              <a:buChar char="o"/>
            </a:pPr>
            <a:r>
              <a:rPr lang="en-GB" sz="1600" b="1" dirty="0">
                <a:solidFill>
                  <a:srgbClr val="48FFD5"/>
                </a:solidFill>
              </a:rPr>
              <a:t>Technologies / Frameworks </a:t>
            </a:r>
          </a:p>
          <a:p>
            <a:pPr>
              <a:buClr>
                <a:srgbClr val="48FFD5"/>
              </a:buClr>
            </a:pPr>
            <a:endParaRPr lang="en-GB" sz="1600" b="1" dirty="0">
              <a:solidFill>
                <a:srgbClr val="48FFD5"/>
              </a:solidFill>
            </a:endParaRPr>
          </a:p>
          <a:p>
            <a:pPr marL="285750" indent="-285750">
              <a:buClr>
                <a:srgbClr val="48FFD5"/>
              </a:buClr>
              <a:buFont typeface="Courier New" panose="02070309020205020404" pitchFamily="49" charset="0"/>
              <a:buChar char="o"/>
            </a:pPr>
            <a:endParaRPr lang="en-GB" sz="1600" b="1" dirty="0">
              <a:solidFill>
                <a:srgbClr val="48FFD5"/>
              </a:solidFill>
            </a:endParaRPr>
          </a:p>
          <a:p>
            <a:endParaRPr lang="en-GB" sz="1600" b="1" dirty="0">
              <a:solidFill>
                <a:srgbClr val="48FFD5"/>
              </a:solidFill>
            </a:endParaRPr>
          </a:p>
        </p:txBody>
      </p:sp>
    </p:spTree>
    <p:extLst>
      <p:ext uri="{BB962C8B-B14F-4D97-AF65-F5344CB8AC3E}">
        <p14:creationId xmlns:p14="http://schemas.microsoft.com/office/powerpoint/2010/main" val="288394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grpSp>
        <p:nvGrpSpPr>
          <p:cNvPr id="2" name="Group 1">
            <a:extLst>
              <a:ext uri="{FF2B5EF4-FFF2-40B4-BE49-F238E27FC236}">
                <a16:creationId xmlns:a16="http://schemas.microsoft.com/office/drawing/2014/main" id="{BAE7F5DF-FF33-4FAB-8E24-534371DAD94A}"/>
              </a:ext>
            </a:extLst>
          </p:cNvPr>
          <p:cNvGrpSpPr/>
          <p:nvPr/>
        </p:nvGrpSpPr>
        <p:grpSpPr>
          <a:xfrm>
            <a:off x="181797" y="249116"/>
            <a:ext cx="5516638" cy="679594"/>
            <a:chOff x="181797" y="249116"/>
            <a:chExt cx="5516638" cy="679594"/>
          </a:xfrm>
        </p:grpSpPr>
        <p:pic>
          <p:nvPicPr>
            <p:cNvPr id="6" name="Picture 5">
              <a:extLst>
                <a:ext uri="{FF2B5EF4-FFF2-40B4-BE49-F238E27FC236}">
                  <a16:creationId xmlns:a16="http://schemas.microsoft.com/office/drawing/2014/main" id="{20AF17F8-F299-4E2A-97AC-37BFC3A6D168}"/>
                </a:ext>
              </a:extLst>
            </p:cNvPr>
            <p:cNvPicPr>
              <a:picLocks noChangeAspect="1"/>
            </p:cNvPicPr>
            <p:nvPr/>
          </p:nvPicPr>
          <p:blipFill>
            <a:blip r:embed="rId3"/>
            <a:stretch>
              <a:fillRect/>
            </a:stretch>
          </p:blipFill>
          <p:spPr>
            <a:xfrm>
              <a:off x="181797" y="249116"/>
              <a:ext cx="679594" cy="679594"/>
            </a:xfrm>
            <a:prstGeom prst="rect">
              <a:avLst/>
            </a:prstGeom>
          </p:spPr>
        </p:pic>
        <p:sp>
          <p:nvSpPr>
            <p:cNvPr id="12" name="TextBox 11">
              <a:extLst>
                <a:ext uri="{FF2B5EF4-FFF2-40B4-BE49-F238E27FC236}">
                  <a16:creationId xmlns:a16="http://schemas.microsoft.com/office/drawing/2014/main" id="{7643FFCB-B01D-4B79-96F8-D4C854F361F4}"/>
                </a:ext>
              </a:extLst>
            </p:cNvPr>
            <p:cNvSpPr txBox="1"/>
            <p:nvPr/>
          </p:nvSpPr>
          <p:spPr>
            <a:xfrm>
              <a:off x="1126435" y="249116"/>
              <a:ext cx="4572000" cy="646331"/>
            </a:xfrm>
            <a:prstGeom prst="rect">
              <a:avLst/>
            </a:prstGeom>
            <a:noFill/>
          </p:spPr>
          <p:txBody>
            <a:bodyPr wrap="square">
              <a:spAutoFit/>
            </a:bodyPr>
            <a:lstStyle/>
            <a:p>
              <a:r>
                <a:rPr lang="en-US" sz="1200" b="1" dirty="0">
                  <a:solidFill>
                    <a:schemeClr val="bg1"/>
                  </a:solidFill>
                </a:rPr>
                <a:t>ASP (Active Server Pages)</a:t>
              </a:r>
              <a:r>
                <a:rPr lang="en-US" sz="1200" dirty="0">
                  <a:solidFill>
                    <a:schemeClr val="bg1"/>
                  </a:solidFill>
                </a:rPr>
                <a:t>: ASP is an old technology for building dynamic web applications using server-side scripting. (outdated)</a:t>
              </a:r>
              <a:endParaRPr lang="en-GB" sz="1200" dirty="0">
                <a:solidFill>
                  <a:schemeClr val="bg1"/>
                </a:solidFill>
              </a:endParaRPr>
            </a:p>
          </p:txBody>
        </p:sp>
      </p:grpSp>
      <p:grpSp>
        <p:nvGrpSpPr>
          <p:cNvPr id="3" name="Group 2">
            <a:extLst>
              <a:ext uri="{FF2B5EF4-FFF2-40B4-BE49-F238E27FC236}">
                <a16:creationId xmlns:a16="http://schemas.microsoft.com/office/drawing/2014/main" id="{B1EC255C-0716-4952-90FE-CF3D6D7F119C}"/>
              </a:ext>
            </a:extLst>
          </p:cNvPr>
          <p:cNvGrpSpPr/>
          <p:nvPr/>
        </p:nvGrpSpPr>
        <p:grpSpPr>
          <a:xfrm>
            <a:off x="1126435" y="1089071"/>
            <a:ext cx="5960165" cy="646331"/>
            <a:chOff x="1126435" y="1089071"/>
            <a:chExt cx="5960165" cy="646331"/>
          </a:xfrm>
        </p:grpSpPr>
        <p:sp>
          <p:nvSpPr>
            <p:cNvPr id="14" name="TextBox 13">
              <a:extLst>
                <a:ext uri="{FF2B5EF4-FFF2-40B4-BE49-F238E27FC236}">
                  <a16:creationId xmlns:a16="http://schemas.microsoft.com/office/drawing/2014/main" id="{A6596D64-4CB1-44F8-B924-39E5AA98DD75}"/>
                </a:ext>
              </a:extLst>
            </p:cNvPr>
            <p:cNvSpPr txBox="1"/>
            <p:nvPr/>
          </p:nvSpPr>
          <p:spPr>
            <a:xfrm>
              <a:off x="2057400" y="1089071"/>
              <a:ext cx="5029200" cy="646331"/>
            </a:xfrm>
            <a:prstGeom prst="rect">
              <a:avLst/>
            </a:prstGeom>
            <a:noFill/>
          </p:spPr>
          <p:txBody>
            <a:bodyPr wrap="square">
              <a:spAutoFit/>
            </a:bodyPr>
            <a:lstStyle/>
            <a:p>
              <a:r>
                <a:rPr lang="en-US" sz="1200" b="1" dirty="0">
                  <a:solidFill>
                    <a:schemeClr val="bg1"/>
                  </a:solidFill>
                </a:rPr>
                <a:t>.NET </a:t>
              </a:r>
              <a:r>
                <a:rPr lang="en-US" sz="1200" dirty="0">
                  <a:solidFill>
                    <a:schemeClr val="bg1"/>
                  </a:solidFill>
                </a:rPr>
                <a:t>is an overarching framework developed by Microsoft that encompasses various technologies and libraries for building web, desktop, and mobile applications.</a:t>
              </a:r>
              <a:endParaRPr lang="en-GB" sz="1200" dirty="0">
                <a:solidFill>
                  <a:schemeClr val="bg1"/>
                </a:solidFill>
              </a:endParaRPr>
            </a:p>
          </p:txBody>
        </p:sp>
        <p:pic>
          <p:nvPicPr>
            <p:cNvPr id="15" name="Picture 14">
              <a:extLst>
                <a:ext uri="{FF2B5EF4-FFF2-40B4-BE49-F238E27FC236}">
                  <a16:creationId xmlns:a16="http://schemas.microsoft.com/office/drawing/2014/main" id="{C44A9FD5-A29E-4739-822B-FAE403A6562E}"/>
                </a:ext>
              </a:extLst>
            </p:cNvPr>
            <p:cNvPicPr>
              <a:picLocks noChangeAspect="1"/>
            </p:cNvPicPr>
            <p:nvPr/>
          </p:nvPicPr>
          <p:blipFill>
            <a:blip r:embed="rId4"/>
            <a:srcRect/>
            <a:stretch/>
          </p:blipFill>
          <p:spPr>
            <a:xfrm>
              <a:off x="1126435" y="1089071"/>
              <a:ext cx="849436" cy="587374"/>
            </a:xfrm>
            <a:prstGeom prst="rect">
              <a:avLst/>
            </a:prstGeom>
          </p:spPr>
        </p:pic>
      </p:grpSp>
      <p:grpSp>
        <p:nvGrpSpPr>
          <p:cNvPr id="4" name="Group 3">
            <a:extLst>
              <a:ext uri="{FF2B5EF4-FFF2-40B4-BE49-F238E27FC236}">
                <a16:creationId xmlns:a16="http://schemas.microsoft.com/office/drawing/2014/main" id="{CF6BD0B2-457A-46B0-AA17-581002DA6B46}"/>
              </a:ext>
            </a:extLst>
          </p:cNvPr>
          <p:cNvGrpSpPr/>
          <p:nvPr/>
        </p:nvGrpSpPr>
        <p:grpSpPr>
          <a:xfrm>
            <a:off x="2225538" y="2132951"/>
            <a:ext cx="6540776" cy="646331"/>
            <a:chOff x="2225538" y="2132951"/>
            <a:chExt cx="6540776" cy="646331"/>
          </a:xfrm>
        </p:grpSpPr>
        <p:sp>
          <p:nvSpPr>
            <p:cNvPr id="16" name="TextBox 15">
              <a:extLst>
                <a:ext uri="{FF2B5EF4-FFF2-40B4-BE49-F238E27FC236}">
                  <a16:creationId xmlns:a16="http://schemas.microsoft.com/office/drawing/2014/main" id="{DB3A6981-19E2-4D48-A59C-1595E6EA945D}"/>
                </a:ext>
              </a:extLst>
            </p:cNvPr>
            <p:cNvSpPr txBox="1"/>
            <p:nvPr/>
          </p:nvSpPr>
          <p:spPr>
            <a:xfrm>
              <a:off x="3273288" y="2132951"/>
              <a:ext cx="5493026" cy="646331"/>
            </a:xfrm>
            <a:prstGeom prst="rect">
              <a:avLst/>
            </a:prstGeom>
            <a:noFill/>
          </p:spPr>
          <p:txBody>
            <a:bodyPr wrap="square">
              <a:spAutoFit/>
            </a:bodyPr>
            <a:lstStyle/>
            <a:p>
              <a:r>
                <a:rPr lang="en-US" sz="1200" b="1" dirty="0">
                  <a:solidFill>
                    <a:schemeClr val="bg1"/>
                  </a:solidFill>
                </a:rPr>
                <a:t>ASP.NET</a:t>
              </a:r>
              <a:r>
                <a:rPr lang="en-US" sz="1200" dirty="0">
                  <a:solidFill>
                    <a:schemeClr val="bg1"/>
                  </a:solidFill>
                </a:rPr>
                <a:t> is a framework and technology within the .NET ecosystem specifically designed for building web applications. It introduced improvements over classic ASP and allowed developers to use languages like C# </a:t>
              </a:r>
              <a:endParaRPr lang="en-GB" sz="1200" dirty="0">
                <a:solidFill>
                  <a:schemeClr val="bg1"/>
                </a:solidFill>
              </a:endParaRPr>
            </a:p>
          </p:txBody>
        </p:sp>
        <p:pic>
          <p:nvPicPr>
            <p:cNvPr id="19" name="Picture 18">
              <a:extLst>
                <a:ext uri="{FF2B5EF4-FFF2-40B4-BE49-F238E27FC236}">
                  <a16:creationId xmlns:a16="http://schemas.microsoft.com/office/drawing/2014/main" id="{0E8C9417-B310-4AD4-BEA6-7A3864205545}"/>
                </a:ext>
              </a:extLst>
            </p:cNvPr>
            <p:cNvPicPr>
              <a:picLocks noChangeAspect="1"/>
            </p:cNvPicPr>
            <p:nvPr/>
          </p:nvPicPr>
          <p:blipFill>
            <a:blip r:embed="rId5"/>
            <a:srcRect/>
            <a:stretch/>
          </p:blipFill>
          <p:spPr>
            <a:xfrm>
              <a:off x="2225538" y="2153963"/>
              <a:ext cx="846028" cy="604305"/>
            </a:xfrm>
            <a:prstGeom prst="rect">
              <a:avLst/>
            </a:prstGeom>
          </p:spPr>
        </p:pic>
      </p:grpSp>
      <p:grpSp>
        <p:nvGrpSpPr>
          <p:cNvPr id="5" name="Group 4">
            <a:extLst>
              <a:ext uri="{FF2B5EF4-FFF2-40B4-BE49-F238E27FC236}">
                <a16:creationId xmlns:a16="http://schemas.microsoft.com/office/drawing/2014/main" id="{B7A731B9-3998-40CE-AE60-8CCDD0A0566D}"/>
              </a:ext>
            </a:extLst>
          </p:cNvPr>
          <p:cNvGrpSpPr/>
          <p:nvPr/>
        </p:nvGrpSpPr>
        <p:grpSpPr>
          <a:xfrm>
            <a:off x="1238368" y="3061077"/>
            <a:ext cx="6666554" cy="799885"/>
            <a:chOff x="1238368" y="3061077"/>
            <a:chExt cx="6666554" cy="799885"/>
          </a:xfrm>
        </p:grpSpPr>
        <p:sp>
          <p:nvSpPr>
            <p:cNvPr id="18" name="TextBox 17">
              <a:extLst>
                <a:ext uri="{FF2B5EF4-FFF2-40B4-BE49-F238E27FC236}">
                  <a16:creationId xmlns:a16="http://schemas.microsoft.com/office/drawing/2014/main" id="{8F31DE7F-138D-427C-A915-4E2A0C845B90}"/>
                </a:ext>
              </a:extLst>
            </p:cNvPr>
            <p:cNvSpPr txBox="1"/>
            <p:nvPr/>
          </p:nvSpPr>
          <p:spPr>
            <a:xfrm>
              <a:off x="2057400" y="3153829"/>
              <a:ext cx="5847522" cy="646331"/>
            </a:xfrm>
            <a:prstGeom prst="rect">
              <a:avLst/>
            </a:prstGeom>
            <a:noFill/>
          </p:spPr>
          <p:txBody>
            <a:bodyPr wrap="square">
              <a:spAutoFit/>
            </a:bodyPr>
            <a:lstStyle/>
            <a:p>
              <a:r>
                <a:rPr lang="en-US" sz="1200" b="1" dirty="0">
                  <a:solidFill>
                    <a:schemeClr val="bg1"/>
                  </a:solidFill>
                </a:rPr>
                <a:t>ASP.NET Core </a:t>
              </a:r>
              <a:r>
                <a:rPr lang="en-US" sz="1200" dirty="0">
                  <a:solidFill>
                    <a:schemeClr val="bg1"/>
                  </a:solidFill>
                </a:rPr>
                <a:t>is a modern and cross-platform framework within the .NET ecosystem. It's the successor to traditional ASP.NET and is designed for building high-performance web applications</a:t>
              </a:r>
              <a:endParaRPr lang="en-GB" sz="1200" dirty="0">
                <a:solidFill>
                  <a:schemeClr val="bg1"/>
                </a:solidFill>
              </a:endParaRPr>
            </a:p>
          </p:txBody>
        </p:sp>
        <p:pic>
          <p:nvPicPr>
            <p:cNvPr id="22" name="Picture 21">
              <a:extLst>
                <a:ext uri="{FF2B5EF4-FFF2-40B4-BE49-F238E27FC236}">
                  <a16:creationId xmlns:a16="http://schemas.microsoft.com/office/drawing/2014/main" id="{2AB52614-0410-44CF-8CA8-63E1ED74272F}"/>
                </a:ext>
              </a:extLst>
            </p:cNvPr>
            <p:cNvPicPr>
              <a:picLocks noChangeAspect="1"/>
            </p:cNvPicPr>
            <p:nvPr/>
          </p:nvPicPr>
          <p:blipFill>
            <a:blip r:embed="rId6"/>
            <a:srcRect/>
            <a:stretch/>
          </p:blipFill>
          <p:spPr>
            <a:xfrm>
              <a:off x="1238368" y="3061077"/>
              <a:ext cx="740080" cy="799885"/>
            </a:xfrm>
            <a:prstGeom prst="rect">
              <a:avLst/>
            </a:prstGeom>
          </p:spPr>
        </p:pic>
      </p:grpSp>
      <p:grpSp>
        <p:nvGrpSpPr>
          <p:cNvPr id="7" name="Group 6">
            <a:extLst>
              <a:ext uri="{FF2B5EF4-FFF2-40B4-BE49-F238E27FC236}">
                <a16:creationId xmlns:a16="http://schemas.microsoft.com/office/drawing/2014/main" id="{AA19D7F5-44B1-4663-8229-83E48F866055}"/>
              </a:ext>
            </a:extLst>
          </p:cNvPr>
          <p:cNvGrpSpPr/>
          <p:nvPr/>
        </p:nvGrpSpPr>
        <p:grpSpPr>
          <a:xfrm>
            <a:off x="181797" y="4248053"/>
            <a:ext cx="5516638" cy="646331"/>
            <a:chOff x="181797" y="4248053"/>
            <a:chExt cx="5516638" cy="646331"/>
          </a:xfrm>
        </p:grpSpPr>
        <p:sp>
          <p:nvSpPr>
            <p:cNvPr id="20" name="TextBox 19">
              <a:extLst>
                <a:ext uri="{FF2B5EF4-FFF2-40B4-BE49-F238E27FC236}">
                  <a16:creationId xmlns:a16="http://schemas.microsoft.com/office/drawing/2014/main" id="{84418A27-F46A-4CAC-8460-0328C2330B8B}"/>
                </a:ext>
              </a:extLst>
            </p:cNvPr>
            <p:cNvSpPr txBox="1"/>
            <p:nvPr/>
          </p:nvSpPr>
          <p:spPr>
            <a:xfrm>
              <a:off x="1126435" y="4248053"/>
              <a:ext cx="4572000" cy="646331"/>
            </a:xfrm>
            <a:prstGeom prst="rect">
              <a:avLst/>
            </a:prstGeom>
            <a:noFill/>
          </p:spPr>
          <p:txBody>
            <a:bodyPr wrap="square">
              <a:spAutoFit/>
            </a:bodyPr>
            <a:lstStyle/>
            <a:p>
              <a:r>
                <a:rPr lang="en-US" sz="1200" b="1" dirty="0">
                  <a:solidFill>
                    <a:schemeClr val="bg1"/>
                  </a:solidFill>
                </a:rPr>
                <a:t>ASP.NET Core MVC</a:t>
              </a:r>
              <a:r>
                <a:rPr lang="en-US" sz="1200" dirty="0">
                  <a:solidFill>
                    <a:schemeClr val="bg1"/>
                  </a:solidFill>
                </a:rPr>
                <a:t>: ASP.NET Core MVC is a technology and framework within ASP.NET Core that follows the MVC (Model-View-Controller) architectural pattern</a:t>
              </a:r>
              <a:endParaRPr lang="en-GB" sz="1200" dirty="0">
                <a:solidFill>
                  <a:schemeClr val="bg1"/>
                </a:solidFill>
              </a:endParaRPr>
            </a:p>
          </p:txBody>
        </p:sp>
        <p:pic>
          <p:nvPicPr>
            <p:cNvPr id="24" name="Picture 23">
              <a:extLst>
                <a:ext uri="{FF2B5EF4-FFF2-40B4-BE49-F238E27FC236}">
                  <a16:creationId xmlns:a16="http://schemas.microsoft.com/office/drawing/2014/main" id="{EFA8117B-518F-4808-9E68-84E655A9793E}"/>
                </a:ext>
              </a:extLst>
            </p:cNvPr>
            <p:cNvPicPr>
              <a:picLocks noChangeAspect="1"/>
            </p:cNvPicPr>
            <p:nvPr/>
          </p:nvPicPr>
          <p:blipFill>
            <a:blip r:embed="rId7"/>
            <a:stretch>
              <a:fillRect/>
            </a:stretch>
          </p:blipFill>
          <p:spPr>
            <a:xfrm>
              <a:off x="181797" y="4248053"/>
              <a:ext cx="944638" cy="646331"/>
            </a:xfrm>
            <a:prstGeom prst="rect">
              <a:avLst/>
            </a:prstGeom>
          </p:spPr>
        </p:pic>
      </p:grpSp>
    </p:spTree>
    <p:extLst>
      <p:ext uri="{BB962C8B-B14F-4D97-AF65-F5344CB8AC3E}">
        <p14:creationId xmlns:p14="http://schemas.microsoft.com/office/powerpoint/2010/main" val="333068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pic>
        <p:nvPicPr>
          <p:cNvPr id="5" name="Picture 4">
            <a:extLst>
              <a:ext uri="{FF2B5EF4-FFF2-40B4-BE49-F238E27FC236}">
                <a16:creationId xmlns:a16="http://schemas.microsoft.com/office/drawing/2014/main" id="{0C566740-C00A-4E84-A8A0-5DDD17B1D9B7}"/>
              </a:ext>
            </a:extLst>
          </p:cNvPr>
          <p:cNvPicPr>
            <a:picLocks noChangeAspect="1"/>
          </p:cNvPicPr>
          <p:nvPr/>
        </p:nvPicPr>
        <p:blipFill>
          <a:blip r:embed="rId3"/>
          <a:stretch>
            <a:fillRect/>
          </a:stretch>
        </p:blipFill>
        <p:spPr>
          <a:xfrm>
            <a:off x="3577916" y="0"/>
            <a:ext cx="1709701" cy="1709701"/>
          </a:xfrm>
          <a:prstGeom prst="rect">
            <a:avLst/>
          </a:prstGeom>
        </p:spPr>
      </p:pic>
      <p:grpSp>
        <p:nvGrpSpPr>
          <p:cNvPr id="3" name="Group 2">
            <a:extLst>
              <a:ext uri="{FF2B5EF4-FFF2-40B4-BE49-F238E27FC236}">
                <a16:creationId xmlns:a16="http://schemas.microsoft.com/office/drawing/2014/main" id="{000BD4A6-5703-4521-9582-74408CC8A48F}"/>
              </a:ext>
            </a:extLst>
          </p:cNvPr>
          <p:cNvGrpSpPr/>
          <p:nvPr/>
        </p:nvGrpSpPr>
        <p:grpSpPr>
          <a:xfrm>
            <a:off x="5287617" y="539840"/>
            <a:ext cx="2449185" cy="4064919"/>
            <a:chOff x="5287617" y="539840"/>
            <a:chExt cx="2449185" cy="4064919"/>
          </a:xfrm>
        </p:grpSpPr>
        <p:cxnSp>
          <p:nvCxnSpPr>
            <p:cNvPr id="76" name="Connector: Elbow 75">
              <a:extLst>
                <a:ext uri="{FF2B5EF4-FFF2-40B4-BE49-F238E27FC236}">
                  <a16:creationId xmlns:a16="http://schemas.microsoft.com/office/drawing/2014/main" id="{7C2A73F2-F279-4BE5-AC45-958A8C58D24B}"/>
                </a:ext>
              </a:extLst>
            </p:cNvPr>
            <p:cNvCxnSpPr>
              <a:cxnSpLocks/>
              <a:stCxn id="5" idx="3"/>
            </p:cNvCxnSpPr>
            <p:nvPr/>
          </p:nvCxnSpPr>
          <p:spPr>
            <a:xfrm>
              <a:off x="5287617" y="854851"/>
              <a:ext cx="1802466" cy="854677"/>
            </a:xfrm>
            <a:prstGeom prst="bentConnector3">
              <a:avLst>
                <a:gd name="adj1" fmla="val 9999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8CACFAB-DC18-4FD8-B9CB-92EA4A2F5E2E}"/>
                </a:ext>
              </a:extLst>
            </p:cNvPr>
            <p:cNvPicPr>
              <a:picLocks noChangeAspect="1"/>
            </p:cNvPicPr>
            <p:nvPr/>
          </p:nvPicPr>
          <p:blipFill>
            <a:blip r:embed="rId4"/>
            <a:stretch>
              <a:fillRect/>
            </a:stretch>
          </p:blipFill>
          <p:spPr>
            <a:xfrm>
              <a:off x="6737744" y="1841397"/>
              <a:ext cx="704677" cy="704677"/>
            </a:xfrm>
            <a:prstGeom prst="rect">
              <a:avLst/>
            </a:prstGeom>
          </p:spPr>
        </p:pic>
        <p:sp>
          <p:nvSpPr>
            <p:cNvPr id="98" name="TextBox 97">
              <a:extLst>
                <a:ext uri="{FF2B5EF4-FFF2-40B4-BE49-F238E27FC236}">
                  <a16:creationId xmlns:a16="http://schemas.microsoft.com/office/drawing/2014/main" id="{FAC7877E-AD02-4586-9781-CB77166C542E}"/>
                </a:ext>
              </a:extLst>
            </p:cNvPr>
            <p:cNvSpPr txBox="1"/>
            <p:nvPr/>
          </p:nvSpPr>
          <p:spPr>
            <a:xfrm>
              <a:off x="5597092" y="539840"/>
              <a:ext cx="1140652" cy="1077218"/>
            </a:xfrm>
            <a:prstGeom prst="rect">
              <a:avLst/>
            </a:prstGeom>
            <a:noFill/>
          </p:spPr>
          <p:txBody>
            <a:bodyPr wrap="square" rtlCol="0">
              <a:spAutoFit/>
            </a:bodyPr>
            <a:lstStyle/>
            <a:p>
              <a:pPr>
                <a:buClr>
                  <a:srgbClr val="48FFD5"/>
                </a:buClr>
              </a:pPr>
              <a:r>
                <a:rPr lang="en-GB" sz="1600" b="1" dirty="0">
                  <a:solidFill>
                    <a:srgbClr val="48FFD5"/>
                  </a:solidFill>
                </a:rPr>
                <a:t>Back-end</a:t>
              </a:r>
            </a:p>
            <a:p>
              <a:pPr>
                <a:buClr>
                  <a:srgbClr val="48FFD5"/>
                </a:buClr>
              </a:pPr>
              <a:endParaRPr lang="en-GB" sz="1600" b="1" dirty="0">
                <a:solidFill>
                  <a:srgbClr val="48FFD5"/>
                </a:solidFill>
              </a:endParaRPr>
            </a:p>
            <a:p>
              <a:pPr marL="285750" indent="-285750">
                <a:buClr>
                  <a:srgbClr val="48FFD5"/>
                </a:buClr>
                <a:buFont typeface="Courier New" panose="02070309020205020404" pitchFamily="49" charset="0"/>
                <a:buChar char="o"/>
              </a:pPr>
              <a:endParaRPr lang="en-GB" sz="1600" b="1" dirty="0">
                <a:solidFill>
                  <a:srgbClr val="48FFD5"/>
                </a:solidFill>
              </a:endParaRPr>
            </a:p>
            <a:p>
              <a:endParaRPr lang="en-GB" sz="1600" b="1" dirty="0">
                <a:solidFill>
                  <a:srgbClr val="48FFD5"/>
                </a:solidFill>
              </a:endParaRPr>
            </a:p>
          </p:txBody>
        </p:sp>
        <p:cxnSp>
          <p:nvCxnSpPr>
            <p:cNvPr id="104" name="Connector: Elbow 103">
              <a:extLst>
                <a:ext uri="{FF2B5EF4-FFF2-40B4-BE49-F238E27FC236}">
                  <a16:creationId xmlns:a16="http://schemas.microsoft.com/office/drawing/2014/main" id="{1F4B37A9-3CB2-4F9D-914E-87ABFBC7AE92}"/>
                </a:ext>
              </a:extLst>
            </p:cNvPr>
            <p:cNvCxnSpPr>
              <a:cxnSpLocks/>
              <a:stCxn id="23" idx="2"/>
            </p:cNvCxnSpPr>
            <p:nvPr/>
          </p:nvCxnSpPr>
          <p:spPr>
            <a:xfrm rot="16200000" flipH="1">
              <a:off x="6743086" y="2893070"/>
              <a:ext cx="69399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3D8A2B10-E4C0-45D6-A65B-9BD79086E0EF}"/>
                </a:ext>
              </a:extLst>
            </p:cNvPr>
            <p:cNvPicPr>
              <a:picLocks noChangeAspect="1"/>
            </p:cNvPicPr>
            <p:nvPr/>
          </p:nvPicPr>
          <p:blipFill>
            <a:blip r:embed="rId5"/>
            <a:stretch>
              <a:fillRect/>
            </a:stretch>
          </p:blipFill>
          <p:spPr>
            <a:xfrm>
              <a:off x="6666304" y="3390272"/>
              <a:ext cx="848139" cy="848139"/>
            </a:xfrm>
            <a:prstGeom prst="rect">
              <a:avLst/>
            </a:prstGeom>
          </p:spPr>
        </p:pic>
        <p:sp>
          <p:nvSpPr>
            <p:cNvPr id="115" name="TextBox 114">
              <a:extLst>
                <a:ext uri="{FF2B5EF4-FFF2-40B4-BE49-F238E27FC236}">
                  <a16:creationId xmlns:a16="http://schemas.microsoft.com/office/drawing/2014/main" id="{6C7FC4F6-F1C8-4D92-8426-D8772975B3CA}"/>
                </a:ext>
              </a:extLst>
            </p:cNvPr>
            <p:cNvSpPr txBox="1"/>
            <p:nvPr/>
          </p:nvSpPr>
          <p:spPr>
            <a:xfrm>
              <a:off x="6708602" y="4296982"/>
              <a:ext cx="1028200" cy="307777"/>
            </a:xfrm>
            <a:prstGeom prst="rect">
              <a:avLst/>
            </a:prstGeom>
            <a:noFill/>
          </p:spPr>
          <p:txBody>
            <a:bodyPr wrap="square">
              <a:spAutoFit/>
            </a:bodyPr>
            <a:lstStyle/>
            <a:p>
              <a:pPr>
                <a:buClr>
                  <a:srgbClr val="48FFD5"/>
                </a:buClr>
              </a:pPr>
              <a:r>
                <a:rPr lang="en-GB" sz="1400" b="1" dirty="0">
                  <a:solidFill>
                    <a:srgbClr val="48FFD5"/>
                  </a:solidFill>
                </a:rPr>
                <a:t>C Sharp</a:t>
              </a:r>
            </a:p>
          </p:txBody>
        </p:sp>
      </p:grpSp>
      <p:grpSp>
        <p:nvGrpSpPr>
          <p:cNvPr id="4" name="Group 3">
            <a:extLst>
              <a:ext uri="{FF2B5EF4-FFF2-40B4-BE49-F238E27FC236}">
                <a16:creationId xmlns:a16="http://schemas.microsoft.com/office/drawing/2014/main" id="{1DC17C07-F259-4B99-A617-FB854150143C}"/>
              </a:ext>
            </a:extLst>
          </p:cNvPr>
          <p:cNvGrpSpPr/>
          <p:nvPr/>
        </p:nvGrpSpPr>
        <p:grpSpPr>
          <a:xfrm>
            <a:off x="2796796" y="1709701"/>
            <a:ext cx="3419561" cy="997991"/>
            <a:chOff x="2796796" y="1709701"/>
            <a:chExt cx="3419561" cy="997991"/>
          </a:xfrm>
        </p:grpSpPr>
        <p:sp>
          <p:nvSpPr>
            <p:cNvPr id="154" name="Google Shape;4846;p48">
              <a:extLst>
                <a:ext uri="{FF2B5EF4-FFF2-40B4-BE49-F238E27FC236}">
                  <a16:creationId xmlns:a16="http://schemas.microsoft.com/office/drawing/2014/main" id="{81EE0D3B-1A26-425E-901E-C6A577F35CB3}"/>
                </a:ext>
              </a:extLst>
            </p:cNvPr>
            <p:cNvSpPr/>
            <p:nvPr/>
          </p:nvSpPr>
          <p:spPr>
            <a:xfrm>
              <a:off x="2796796" y="2239692"/>
              <a:ext cx="986400" cy="468000"/>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846;p48">
              <a:extLst>
                <a:ext uri="{FF2B5EF4-FFF2-40B4-BE49-F238E27FC236}">
                  <a16:creationId xmlns:a16="http://schemas.microsoft.com/office/drawing/2014/main" id="{2E04E9D1-79B1-48D3-A692-F370FC80ED2B}"/>
                </a:ext>
              </a:extLst>
            </p:cNvPr>
            <p:cNvSpPr/>
            <p:nvPr/>
          </p:nvSpPr>
          <p:spPr>
            <a:xfrm>
              <a:off x="5098680" y="2225689"/>
              <a:ext cx="986400" cy="468000"/>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846;p48">
              <a:extLst>
                <a:ext uri="{FF2B5EF4-FFF2-40B4-BE49-F238E27FC236}">
                  <a16:creationId xmlns:a16="http://schemas.microsoft.com/office/drawing/2014/main" id="{66453E8E-1849-4FCF-A13E-444862D3BE08}"/>
                </a:ext>
              </a:extLst>
            </p:cNvPr>
            <p:cNvSpPr/>
            <p:nvPr/>
          </p:nvSpPr>
          <p:spPr>
            <a:xfrm>
              <a:off x="3941388" y="2239692"/>
              <a:ext cx="986400" cy="468000"/>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Straight Arrow Connector 49">
              <a:extLst>
                <a:ext uri="{FF2B5EF4-FFF2-40B4-BE49-F238E27FC236}">
                  <a16:creationId xmlns:a16="http://schemas.microsoft.com/office/drawing/2014/main" id="{A426C4D4-5C69-433A-AD60-CF219BBD8E76}"/>
                </a:ext>
              </a:extLst>
            </p:cNvPr>
            <p:cNvCxnSpPr>
              <a:cxnSpLocks/>
              <a:stCxn id="5" idx="2"/>
            </p:cNvCxnSpPr>
            <p:nvPr/>
          </p:nvCxnSpPr>
          <p:spPr>
            <a:xfrm flipH="1">
              <a:off x="3402806" y="1709701"/>
              <a:ext cx="1029961" cy="515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AC582C9-7F1B-408F-9674-7CF1BF34CF9C}"/>
                </a:ext>
              </a:extLst>
            </p:cNvPr>
            <p:cNvCxnSpPr>
              <a:stCxn id="5" idx="2"/>
            </p:cNvCxnSpPr>
            <p:nvPr/>
          </p:nvCxnSpPr>
          <p:spPr>
            <a:xfrm>
              <a:off x="4432767" y="1709701"/>
              <a:ext cx="0" cy="529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BD67F56-9BB4-4493-BA2A-9368E190BC3D}"/>
                </a:ext>
              </a:extLst>
            </p:cNvPr>
            <p:cNvCxnSpPr>
              <a:cxnSpLocks/>
              <a:stCxn id="5" idx="2"/>
            </p:cNvCxnSpPr>
            <p:nvPr/>
          </p:nvCxnSpPr>
          <p:spPr>
            <a:xfrm>
              <a:off x="4432767" y="1709701"/>
              <a:ext cx="1029960" cy="50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438B955-C73C-4FB6-AD0D-476A53BADCA0}"/>
                </a:ext>
              </a:extLst>
            </p:cNvPr>
            <p:cNvSpPr txBox="1"/>
            <p:nvPr/>
          </p:nvSpPr>
          <p:spPr>
            <a:xfrm>
              <a:off x="2945777" y="2306827"/>
              <a:ext cx="800504" cy="307777"/>
            </a:xfrm>
            <a:prstGeom prst="rect">
              <a:avLst/>
            </a:prstGeom>
            <a:noFill/>
          </p:spPr>
          <p:txBody>
            <a:bodyPr wrap="square">
              <a:spAutoFit/>
            </a:bodyPr>
            <a:lstStyle/>
            <a:p>
              <a:pPr>
                <a:buClr>
                  <a:srgbClr val="48FFD5"/>
                </a:buClr>
              </a:pPr>
              <a:r>
                <a:rPr lang="en-GB" sz="1400" b="1" dirty="0">
                  <a:solidFill>
                    <a:srgbClr val="48FFD5"/>
                  </a:solidFill>
                </a:rPr>
                <a:t>Model</a:t>
              </a:r>
            </a:p>
          </p:txBody>
        </p:sp>
        <p:sp>
          <p:nvSpPr>
            <p:cNvPr id="171" name="TextBox 170">
              <a:extLst>
                <a:ext uri="{FF2B5EF4-FFF2-40B4-BE49-F238E27FC236}">
                  <a16:creationId xmlns:a16="http://schemas.microsoft.com/office/drawing/2014/main" id="{4D314094-BEC2-4171-829D-E0E5637CF523}"/>
                </a:ext>
              </a:extLst>
            </p:cNvPr>
            <p:cNvSpPr txBox="1"/>
            <p:nvPr/>
          </p:nvSpPr>
          <p:spPr>
            <a:xfrm>
              <a:off x="4157992" y="2306827"/>
              <a:ext cx="800504" cy="307777"/>
            </a:xfrm>
            <a:prstGeom prst="rect">
              <a:avLst/>
            </a:prstGeom>
            <a:noFill/>
          </p:spPr>
          <p:txBody>
            <a:bodyPr wrap="square">
              <a:spAutoFit/>
            </a:bodyPr>
            <a:lstStyle/>
            <a:p>
              <a:pPr>
                <a:buClr>
                  <a:srgbClr val="48FFD5"/>
                </a:buClr>
              </a:pPr>
              <a:r>
                <a:rPr lang="en-GB" b="1" dirty="0">
                  <a:solidFill>
                    <a:srgbClr val="48FFD5"/>
                  </a:solidFill>
                </a:rPr>
                <a:t>V</a:t>
              </a:r>
              <a:r>
                <a:rPr lang="en-GB" sz="1400" b="1" dirty="0">
                  <a:solidFill>
                    <a:srgbClr val="48FFD5"/>
                  </a:solidFill>
                </a:rPr>
                <a:t>iew</a:t>
              </a:r>
            </a:p>
          </p:txBody>
        </p:sp>
        <p:sp>
          <p:nvSpPr>
            <p:cNvPr id="172" name="TextBox 171">
              <a:extLst>
                <a:ext uri="{FF2B5EF4-FFF2-40B4-BE49-F238E27FC236}">
                  <a16:creationId xmlns:a16="http://schemas.microsoft.com/office/drawing/2014/main" id="{A97ED521-E773-406D-AB6A-B55C54750B2F}"/>
                </a:ext>
              </a:extLst>
            </p:cNvPr>
            <p:cNvSpPr txBox="1"/>
            <p:nvPr/>
          </p:nvSpPr>
          <p:spPr>
            <a:xfrm>
              <a:off x="5075686" y="2306827"/>
              <a:ext cx="1140671" cy="307777"/>
            </a:xfrm>
            <a:prstGeom prst="rect">
              <a:avLst/>
            </a:prstGeom>
            <a:noFill/>
          </p:spPr>
          <p:txBody>
            <a:bodyPr wrap="square">
              <a:spAutoFit/>
            </a:bodyPr>
            <a:lstStyle/>
            <a:p>
              <a:pPr>
                <a:buClr>
                  <a:srgbClr val="48FFD5"/>
                </a:buClr>
              </a:pPr>
              <a:r>
                <a:rPr lang="en-GB" b="1" dirty="0">
                  <a:solidFill>
                    <a:srgbClr val="48FFD5"/>
                  </a:solidFill>
                </a:rPr>
                <a:t>Controller</a:t>
              </a:r>
              <a:endParaRPr lang="en-GB" sz="1400" b="1" dirty="0">
                <a:solidFill>
                  <a:srgbClr val="48FFD5"/>
                </a:solidFill>
              </a:endParaRPr>
            </a:p>
          </p:txBody>
        </p:sp>
      </p:grpSp>
      <p:grpSp>
        <p:nvGrpSpPr>
          <p:cNvPr id="2" name="Group 1">
            <a:extLst>
              <a:ext uri="{FF2B5EF4-FFF2-40B4-BE49-F238E27FC236}">
                <a16:creationId xmlns:a16="http://schemas.microsoft.com/office/drawing/2014/main" id="{9C2EB889-50FD-41EF-9A8A-6CAB762EB15E}"/>
              </a:ext>
            </a:extLst>
          </p:cNvPr>
          <p:cNvGrpSpPr/>
          <p:nvPr/>
        </p:nvGrpSpPr>
        <p:grpSpPr>
          <a:xfrm>
            <a:off x="1285430" y="539840"/>
            <a:ext cx="2769382" cy="4064919"/>
            <a:chOff x="1285430" y="539840"/>
            <a:chExt cx="2769382" cy="4064919"/>
          </a:xfrm>
        </p:grpSpPr>
        <p:cxnSp>
          <p:nvCxnSpPr>
            <p:cNvPr id="15" name="Connector: Elbow 14">
              <a:extLst>
                <a:ext uri="{FF2B5EF4-FFF2-40B4-BE49-F238E27FC236}">
                  <a16:creationId xmlns:a16="http://schemas.microsoft.com/office/drawing/2014/main" id="{BB4FA92E-3B1B-482B-9BE3-4130F40A759F}"/>
                </a:ext>
              </a:extLst>
            </p:cNvPr>
            <p:cNvCxnSpPr>
              <a:cxnSpLocks/>
              <a:stCxn id="5" idx="1"/>
            </p:cNvCxnSpPr>
            <p:nvPr/>
          </p:nvCxnSpPr>
          <p:spPr>
            <a:xfrm rot="10800000" flipV="1">
              <a:off x="1775448" y="854851"/>
              <a:ext cx="1802468" cy="854850"/>
            </a:xfrm>
            <a:prstGeom prst="bentConnector3">
              <a:avLst>
                <a:gd name="adj1" fmla="val 9999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AB0A5F5-7826-4E78-901D-74F610915F95}"/>
                </a:ext>
              </a:extLst>
            </p:cNvPr>
            <p:cNvPicPr>
              <a:picLocks noChangeAspect="1"/>
            </p:cNvPicPr>
            <p:nvPr/>
          </p:nvPicPr>
          <p:blipFill>
            <a:blip r:embed="rId6"/>
            <a:stretch>
              <a:fillRect/>
            </a:stretch>
          </p:blipFill>
          <p:spPr>
            <a:xfrm>
              <a:off x="1423065" y="1841397"/>
              <a:ext cx="704765" cy="704765"/>
            </a:xfrm>
            <a:prstGeom prst="rect">
              <a:avLst/>
            </a:prstGeom>
          </p:spPr>
        </p:pic>
        <p:sp>
          <p:nvSpPr>
            <p:cNvPr id="97" name="TextBox 96">
              <a:extLst>
                <a:ext uri="{FF2B5EF4-FFF2-40B4-BE49-F238E27FC236}">
                  <a16:creationId xmlns:a16="http://schemas.microsoft.com/office/drawing/2014/main" id="{876FD9C8-57E5-4440-B377-532F51FAEAA1}"/>
                </a:ext>
              </a:extLst>
            </p:cNvPr>
            <p:cNvSpPr txBox="1"/>
            <p:nvPr/>
          </p:nvSpPr>
          <p:spPr>
            <a:xfrm>
              <a:off x="2152740" y="539840"/>
              <a:ext cx="1140652" cy="1077218"/>
            </a:xfrm>
            <a:prstGeom prst="rect">
              <a:avLst/>
            </a:prstGeom>
            <a:noFill/>
          </p:spPr>
          <p:txBody>
            <a:bodyPr wrap="square" rtlCol="0">
              <a:spAutoFit/>
            </a:bodyPr>
            <a:lstStyle/>
            <a:p>
              <a:pPr>
                <a:buClr>
                  <a:srgbClr val="48FFD5"/>
                </a:buClr>
              </a:pPr>
              <a:r>
                <a:rPr lang="en-GB" sz="1600" b="1" dirty="0">
                  <a:solidFill>
                    <a:srgbClr val="48FFD5"/>
                  </a:solidFill>
                </a:rPr>
                <a:t>Front-end</a:t>
              </a:r>
            </a:p>
            <a:p>
              <a:pPr>
                <a:buClr>
                  <a:srgbClr val="48FFD5"/>
                </a:buClr>
              </a:pPr>
              <a:endParaRPr lang="en-GB" sz="1600" b="1" dirty="0">
                <a:solidFill>
                  <a:srgbClr val="48FFD5"/>
                </a:solidFill>
              </a:endParaRPr>
            </a:p>
            <a:p>
              <a:pPr marL="285750" indent="-285750">
                <a:buClr>
                  <a:srgbClr val="48FFD5"/>
                </a:buClr>
                <a:buFont typeface="Courier New" panose="02070309020205020404" pitchFamily="49" charset="0"/>
                <a:buChar char="o"/>
              </a:pPr>
              <a:endParaRPr lang="en-GB" sz="1600" b="1" dirty="0">
                <a:solidFill>
                  <a:srgbClr val="48FFD5"/>
                </a:solidFill>
              </a:endParaRPr>
            </a:p>
            <a:p>
              <a:endParaRPr lang="en-GB" sz="1600" b="1" dirty="0">
                <a:solidFill>
                  <a:srgbClr val="48FFD5"/>
                </a:solidFill>
              </a:endParaRPr>
            </a:p>
          </p:txBody>
        </p:sp>
        <p:cxnSp>
          <p:nvCxnSpPr>
            <p:cNvPr id="37" name="Connector: Elbow 36">
              <a:extLst>
                <a:ext uri="{FF2B5EF4-FFF2-40B4-BE49-F238E27FC236}">
                  <a16:creationId xmlns:a16="http://schemas.microsoft.com/office/drawing/2014/main" id="{60C74744-F1A1-4A48-BD2B-5564B8CFE03C}"/>
                </a:ext>
              </a:extLst>
            </p:cNvPr>
            <p:cNvCxnSpPr>
              <a:cxnSpLocks/>
              <a:stCxn id="25" idx="2"/>
            </p:cNvCxnSpPr>
            <p:nvPr/>
          </p:nvCxnSpPr>
          <p:spPr>
            <a:xfrm rot="5400000">
              <a:off x="1428451" y="2893159"/>
              <a:ext cx="69399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937CA6F-92B3-4EE5-B84E-A9949FCD4206}"/>
                </a:ext>
              </a:extLst>
            </p:cNvPr>
            <p:cNvPicPr>
              <a:picLocks noChangeAspect="1"/>
            </p:cNvPicPr>
            <p:nvPr/>
          </p:nvPicPr>
          <p:blipFill>
            <a:blip r:embed="rId7"/>
            <a:srcRect/>
            <a:stretch/>
          </p:blipFill>
          <p:spPr>
            <a:xfrm>
              <a:off x="1529084" y="3340035"/>
              <a:ext cx="948614" cy="948614"/>
            </a:xfrm>
            <a:prstGeom prst="rect">
              <a:avLst/>
            </a:prstGeom>
          </p:spPr>
        </p:pic>
        <p:sp>
          <p:nvSpPr>
            <p:cNvPr id="112" name="TextBox 111">
              <a:extLst>
                <a:ext uri="{FF2B5EF4-FFF2-40B4-BE49-F238E27FC236}">
                  <a16:creationId xmlns:a16="http://schemas.microsoft.com/office/drawing/2014/main" id="{6507A176-BA57-44B2-8C75-3AA4A2983110}"/>
                </a:ext>
              </a:extLst>
            </p:cNvPr>
            <p:cNvSpPr txBox="1"/>
            <p:nvPr/>
          </p:nvSpPr>
          <p:spPr>
            <a:xfrm>
              <a:off x="1285430" y="4296982"/>
              <a:ext cx="1351722" cy="307777"/>
            </a:xfrm>
            <a:prstGeom prst="rect">
              <a:avLst/>
            </a:prstGeom>
            <a:noFill/>
          </p:spPr>
          <p:txBody>
            <a:bodyPr wrap="square">
              <a:spAutoFit/>
            </a:bodyPr>
            <a:lstStyle/>
            <a:p>
              <a:pPr>
                <a:buClr>
                  <a:srgbClr val="48FFD5"/>
                </a:buClr>
              </a:pPr>
              <a:r>
                <a:rPr lang="en-GB" sz="1400" b="1" dirty="0">
                  <a:solidFill>
                    <a:srgbClr val="48FFD5"/>
                  </a:solidFill>
                </a:rPr>
                <a:t>Razor pages</a:t>
              </a:r>
            </a:p>
          </p:txBody>
        </p:sp>
        <p:sp>
          <p:nvSpPr>
            <p:cNvPr id="174" name="TextBox 173">
              <a:extLst>
                <a:ext uri="{FF2B5EF4-FFF2-40B4-BE49-F238E27FC236}">
                  <a16:creationId xmlns:a16="http://schemas.microsoft.com/office/drawing/2014/main" id="{BD29D64E-892B-4E9E-9635-65D1DA61BFAF}"/>
                </a:ext>
              </a:extLst>
            </p:cNvPr>
            <p:cNvSpPr txBox="1"/>
            <p:nvPr/>
          </p:nvSpPr>
          <p:spPr>
            <a:xfrm>
              <a:off x="2910438" y="3679901"/>
              <a:ext cx="1144374" cy="307777"/>
            </a:xfrm>
            <a:prstGeom prst="rect">
              <a:avLst/>
            </a:prstGeom>
            <a:noFill/>
          </p:spPr>
          <p:txBody>
            <a:bodyPr wrap="square">
              <a:spAutoFit/>
            </a:bodyPr>
            <a:lstStyle/>
            <a:p>
              <a:pPr>
                <a:buClr>
                  <a:srgbClr val="48FFD5"/>
                </a:buClr>
              </a:pPr>
              <a:r>
                <a:rPr lang="en-GB" sz="1400" b="1" dirty="0">
                  <a:solidFill>
                    <a:srgbClr val="48FFD5"/>
                  </a:solidFill>
                </a:rPr>
                <a:t>C# + Html</a:t>
              </a:r>
            </a:p>
          </p:txBody>
        </p:sp>
        <p:sp>
          <p:nvSpPr>
            <p:cNvPr id="175" name="Google Shape;4846;p48">
              <a:extLst>
                <a:ext uri="{FF2B5EF4-FFF2-40B4-BE49-F238E27FC236}">
                  <a16:creationId xmlns:a16="http://schemas.microsoft.com/office/drawing/2014/main" id="{D8E6FB39-D2E1-4DCB-8860-059BEA8410A7}"/>
                </a:ext>
              </a:extLst>
            </p:cNvPr>
            <p:cNvSpPr/>
            <p:nvPr/>
          </p:nvSpPr>
          <p:spPr>
            <a:xfrm>
              <a:off x="2931386" y="3590066"/>
              <a:ext cx="986400" cy="468000"/>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a:solidFill>
                <a:srgbClr val="48FFD5">
                  <a:alpha val="95000"/>
                </a:srgbClr>
              </a:solidFill>
              <a:prstDash val="sysDo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 name="Straight Arrow Connector 959">
              <a:extLst>
                <a:ext uri="{FF2B5EF4-FFF2-40B4-BE49-F238E27FC236}">
                  <a16:creationId xmlns:a16="http://schemas.microsoft.com/office/drawing/2014/main" id="{007FADF9-F988-46FB-80D2-974A2F4AB890}"/>
                </a:ext>
              </a:extLst>
            </p:cNvPr>
            <p:cNvCxnSpPr>
              <a:cxnSpLocks/>
              <a:stCxn id="42" idx="3"/>
            </p:cNvCxnSpPr>
            <p:nvPr/>
          </p:nvCxnSpPr>
          <p:spPr>
            <a:xfrm>
              <a:off x="2477698" y="3814342"/>
              <a:ext cx="432740" cy="1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25" name="Google Shape;296;p26">
            <a:extLst>
              <a:ext uri="{FF2B5EF4-FFF2-40B4-BE49-F238E27FC236}">
                <a16:creationId xmlns:a16="http://schemas.microsoft.com/office/drawing/2014/main" id="{69471E37-06DD-45D4-A16C-DF99A9BF2077}"/>
              </a:ext>
            </a:extLst>
          </p:cNvPr>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Documentation</a:t>
            </a:r>
            <a:endParaRPr dirty="0">
              <a:solidFill>
                <a:srgbClr val="FFFFFF"/>
              </a:solidFill>
            </a:endParaRPr>
          </a:p>
        </p:txBody>
      </p:sp>
      <p:cxnSp>
        <p:nvCxnSpPr>
          <p:cNvPr id="26" name="Google Shape;298;p26">
            <a:extLst>
              <a:ext uri="{FF2B5EF4-FFF2-40B4-BE49-F238E27FC236}">
                <a16:creationId xmlns:a16="http://schemas.microsoft.com/office/drawing/2014/main" id="{023D9BC8-BE96-4654-8331-D483530BDDC1}"/>
              </a:ext>
            </a:extLst>
          </p:cNvPr>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8" name="TextBox 27">
            <a:extLst>
              <a:ext uri="{FF2B5EF4-FFF2-40B4-BE49-F238E27FC236}">
                <a16:creationId xmlns:a16="http://schemas.microsoft.com/office/drawing/2014/main" id="{208DDD15-0B6D-4AEC-9E5B-47A8F6F82C31}"/>
              </a:ext>
            </a:extLst>
          </p:cNvPr>
          <p:cNvSpPr txBox="1"/>
          <p:nvPr/>
        </p:nvSpPr>
        <p:spPr>
          <a:xfrm>
            <a:off x="5412548" y="2779458"/>
            <a:ext cx="2694969" cy="1077218"/>
          </a:xfrm>
          <a:prstGeom prst="rect">
            <a:avLst/>
          </a:prstGeom>
          <a:noFill/>
        </p:spPr>
        <p:txBody>
          <a:bodyPr wrap="none" rtlCol="0">
            <a:spAutoFit/>
          </a:bodyPr>
          <a:lstStyle/>
          <a:p>
            <a:pPr marL="285750" indent="-285750">
              <a:buClr>
                <a:srgbClr val="48FFD5"/>
              </a:buClr>
              <a:buFont typeface="Courier New" panose="02070309020205020404" pitchFamily="49" charset="0"/>
              <a:buChar char="o"/>
            </a:pPr>
            <a:r>
              <a:rPr lang="en-GB" sz="1600" b="1" dirty="0">
                <a:solidFill>
                  <a:srgbClr val="48FFD5"/>
                </a:solidFill>
              </a:rPr>
              <a:t>Routes documentation</a:t>
            </a:r>
          </a:p>
          <a:p>
            <a:pPr>
              <a:buClr>
                <a:srgbClr val="48FFD5"/>
              </a:buClr>
            </a:pPr>
            <a:endParaRPr lang="en-GB" sz="1600" b="1" dirty="0">
              <a:solidFill>
                <a:srgbClr val="48FFD5"/>
              </a:solidFill>
            </a:endParaRPr>
          </a:p>
          <a:p>
            <a:pPr marL="285750" indent="-285750">
              <a:buClr>
                <a:srgbClr val="48FFD5"/>
              </a:buClr>
              <a:buFont typeface="Courier New" panose="02070309020205020404" pitchFamily="49" charset="0"/>
              <a:buChar char="o"/>
            </a:pPr>
            <a:endParaRPr lang="en-GB" sz="1600" b="1" dirty="0">
              <a:solidFill>
                <a:srgbClr val="48FFD5"/>
              </a:solidFill>
            </a:endParaRPr>
          </a:p>
          <a:p>
            <a:endParaRPr lang="en-GB" sz="1600" b="1" dirty="0">
              <a:solidFill>
                <a:srgbClr val="48FFD5"/>
              </a:solidFill>
            </a:endParaRPr>
          </a:p>
        </p:txBody>
      </p:sp>
      <p:pic>
        <p:nvPicPr>
          <p:cNvPr id="8" name="Picture 7">
            <a:extLst>
              <a:ext uri="{FF2B5EF4-FFF2-40B4-BE49-F238E27FC236}">
                <a16:creationId xmlns:a16="http://schemas.microsoft.com/office/drawing/2014/main" id="{FE9952D3-0935-4904-B54F-82F38CA2352D}"/>
              </a:ext>
            </a:extLst>
          </p:cNvPr>
          <p:cNvPicPr>
            <a:picLocks noChangeAspect="1"/>
          </p:cNvPicPr>
          <p:nvPr/>
        </p:nvPicPr>
        <p:blipFill>
          <a:blip r:embed="rId3"/>
          <a:stretch>
            <a:fillRect/>
          </a:stretch>
        </p:blipFill>
        <p:spPr>
          <a:xfrm>
            <a:off x="-264583" y="1422842"/>
            <a:ext cx="4291308" cy="4291308"/>
          </a:xfrm>
          <a:prstGeom prst="rect">
            <a:avLst/>
          </a:prstGeom>
        </p:spPr>
      </p:pic>
      <p:sp>
        <p:nvSpPr>
          <p:cNvPr id="13" name="Google Shape;270;p24">
            <a:extLst>
              <a:ext uri="{FF2B5EF4-FFF2-40B4-BE49-F238E27FC236}">
                <a16:creationId xmlns:a16="http://schemas.microsoft.com/office/drawing/2014/main" id="{F0F2F951-905C-4111-8565-FFB7C60CAACD}"/>
              </a:ext>
            </a:extLst>
          </p:cNvPr>
          <p:cNvSpPr txBox="1">
            <a:spLocks/>
          </p:cNvSpPr>
          <p:nvPr/>
        </p:nvSpPr>
        <p:spPr>
          <a:xfrm>
            <a:off x="1929932" y="4081469"/>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07</a:t>
            </a:r>
          </a:p>
        </p:txBody>
      </p:sp>
    </p:spTree>
    <p:extLst>
      <p:ext uri="{BB962C8B-B14F-4D97-AF65-F5344CB8AC3E}">
        <p14:creationId xmlns:p14="http://schemas.microsoft.com/office/powerpoint/2010/main" val="367243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3" name="Picture 2">
            <a:extLst>
              <a:ext uri="{FF2B5EF4-FFF2-40B4-BE49-F238E27FC236}">
                <a16:creationId xmlns:a16="http://schemas.microsoft.com/office/drawing/2014/main" id="{D3BC5D10-8385-4E6B-B498-51EF54F2F08F}"/>
              </a:ext>
            </a:extLst>
          </p:cNvPr>
          <p:cNvPicPr>
            <a:picLocks noChangeAspect="1"/>
          </p:cNvPicPr>
          <p:nvPr/>
        </p:nvPicPr>
        <p:blipFill rotWithShape="1">
          <a:blip r:embed="rId3"/>
          <a:srcRect l="32442" t="22344" r="20750" b="28029"/>
          <a:stretch/>
        </p:blipFill>
        <p:spPr>
          <a:xfrm rot="1845092">
            <a:off x="-144845" y="2273926"/>
            <a:ext cx="2957831" cy="3125966"/>
          </a:xfrm>
          <a:prstGeom prst="rect">
            <a:avLst/>
          </a:prstGeom>
        </p:spPr>
      </p:pic>
      <p:sp>
        <p:nvSpPr>
          <p:cNvPr id="37" name="Google Shape;270;p24">
            <a:extLst>
              <a:ext uri="{FF2B5EF4-FFF2-40B4-BE49-F238E27FC236}">
                <a16:creationId xmlns:a16="http://schemas.microsoft.com/office/drawing/2014/main" id="{61DE9F1A-7367-4B7C-869C-5DFD8EBC3ABD}"/>
              </a:ext>
            </a:extLst>
          </p:cNvPr>
          <p:cNvSpPr txBox="1">
            <a:spLocks/>
          </p:cNvSpPr>
          <p:nvPr/>
        </p:nvSpPr>
        <p:spPr>
          <a:xfrm>
            <a:off x="875730" y="3566999"/>
            <a:ext cx="778317" cy="63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01</a:t>
            </a:r>
          </a:p>
        </p:txBody>
      </p:sp>
      <p:sp>
        <p:nvSpPr>
          <p:cNvPr id="38" name="Google Shape;262;p24">
            <a:extLst>
              <a:ext uri="{FF2B5EF4-FFF2-40B4-BE49-F238E27FC236}">
                <a16:creationId xmlns:a16="http://schemas.microsoft.com/office/drawing/2014/main" id="{A61AC7DD-C56D-4CC2-9A34-51F7F7B8C51A}"/>
              </a:ext>
            </a:extLst>
          </p:cNvPr>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algn="l"/>
            <a:r>
              <a:rPr lang="en-GB" sz="3000" dirty="0"/>
              <a:t>T</a:t>
            </a:r>
            <a:r>
              <a:rPr lang="es" sz="3000" dirty="0"/>
              <a:t>he </a:t>
            </a:r>
            <a:r>
              <a:rPr lang="en-US" sz="3200" dirty="0">
                <a:solidFill>
                  <a:schemeClr val="bg1"/>
                </a:solidFill>
              </a:rPr>
              <a:t>Problematics</a:t>
            </a:r>
            <a:endParaRPr sz="3000" dirty="0"/>
          </a:p>
        </p:txBody>
      </p:sp>
      <p:cxnSp>
        <p:nvCxnSpPr>
          <p:cNvPr id="39" name="Google Shape;264;p24">
            <a:extLst>
              <a:ext uri="{FF2B5EF4-FFF2-40B4-BE49-F238E27FC236}">
                <a16:creationId xmlns:a16="http://schemas.microsoft.com/office/drawing/2014/main" id="{18E8ACDE-3D92-43BD-9654-0A864C786266}"/>
              </a:ext>
            </a:extLst>
          </p:cNvPr>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 name="Group 1">
            <a:extLst>
              <a:ext uri="{FF2B5EF4-FFF2-40B4-BE49-F238E27FC236}">
                <a16:creationId xmlns:a16="http://schemas.microsoft.com/office/drawing/2014/main" id="{9EA3C10F-9E6E-414C-85D6-8E32CE3E445C}"/>
              </a:ext>
            </a:extLst>
          </p:cNvPr>
          <p:cNvGrpSpPr/>
          <p:nvPr/>
        </p:nvGrpSpPr>
        <p:grpSpPr>
          <a:xfrm>
            <a:off x="3182931" y="1924606"/>
            <a:ext cx="1152205" cy="1129350"/>
            <a:chOff x="3182931" y="1924606"/>
            <a:chExt cx="1152205" cy="1129350"/>
          </a:xfrm>
        </p:grpSpPr>
        <p:grpSp>
          <p:nvGrpSpPr>
            <p:cNvPr id="7" name="Group 6">
              <a:extLst>
                <a:ext uri="{FF2B5EF4-FFF2-40B4-BE49-F238E27FC236}">
                  <a16:creationId xmlns:a16="http://schemas.microsoft.com/office/drawing/2014/main" id="{678DFF4C-8084-42CF-8954-5B1C5476464C}"/>
                </a:ext>
              </a:extLst>
            </p:cNvPr>
            <p:cNvGrpSpPr/>
            <p:nvPr/>
          </p:nvGrpSpPr>
          <p:grpSpPr>
            <a:xfrm>
              <a:off x="3267768" y="1924606"/>
              <a:ext cx="982533" cy="1129350"/>
              <a:chOff x="1652172" y="620141"/>
              <a:chExt cx="674017" cy="774733"/>
            </a:xfrm>
          </p:grpSpPr>
          <p:sp>
            <p:nvSpPr>
              <p:cNvPr id="8" name="Hexagon 7">
                <a:extLst>
                  <a:ext uri="{FF2B5EF4-FFF2-40B4-BE49-F238E27FC236}">
                    <a16:creationId xmlns:a16="http://schemas.microsoft.com/office/drawing/2014/main" id="{F8156793-528D-4B3E-ACA6-0EBAC66F6B47}"/>
                  </a:ext>
                </a:extLst>
              </p:cNvPr>
              <p:cNvSpPr/>
              <p:nvPr/>
            </p:nvSpPr>
            <p:spPr>
              <a:xfrm rot="5400000">
                <a:off x="1601814" y="670499"/>
                <a:ext cx="774733" cy="674017"/>
              </a:xfrm>
              <a:prstGeom prst="hexagon">
                <a:avLst>
                  <a:gd name="adj" fmla="val 25000"/>
                  <a:gd name="vf" fmla="val 115470"/>
                </a:avLst>
              </a:prstGeom>
              <a:no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Hexagon 4">
                <a:extLst>
                  <a:ext uri="{FF2B5EF4-FFF2-40B4-BE49-F238E27FC236}">
                    <a16:creationId xmlns:a16="http://schemas.microsoft.com/office/drawing/2014/main" id="{324BB9D8-2830-49DC-8339-12E7AB45FF37}"/>
                  </a:ext>
                </a:extLst>
              </p:cNvPr>
              <p:cNvSpPr txBox="1"/>
              <p:nvPr/>
            </p:nvSpPr>
            <p:spPr>
              <a:xfrm>
                <a:off x="1757206" y="740870"/>
                <a:ext cx="463949" cy="5332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p:txBody>
          </p:sp>
        </p:grpSp>
        <p:sp>
          <p:nvSpPr>
            <p:cNvPr id="31" name="TextBox 30">
              <a:extLst>
                <a:ext uri="{FF2B5EF4-FFF2-40B4-BE49-F238E27FC236}">
                  <a16:creationId xmlns:a16="http://schemas.microsoft.com/office/drawing/2014/main" id="{D3B9CFA4-85AE-4E67-8C43-1C258FCB86F2}"/>
                </a:ext>
              </a:extLst>
            </p:cNvPr>
            <p:cNvSpPr txBox="1"/>
            <p:nvPr/>
          </p:nvSpPr>
          <p:spPr>
            <a:xfrm>
              <a:off x="3182931" y="2283511"/>
              <a:ext cx="1152205" cy="430887"/>
            </a:xfrm>
            <a:prstGeom prst="rect">
              <a:avLst/>
            </a:prstGeom>
            <a:noFill/>
          </p:spPr>
          <p:txBody>
            <a:bodyPr wrap="square">
              <a:spAutoFit/>
            </a:bodyPr>
            <a:lstStyle/>
            <a:p>
              <a:pPr lvl="0" algn="ctr"/>
              <a:r>
                <a:rPr lang="en-US" sz="1050" b="1" dirty="0">
                  <a:solidFill>
                    <a:srgbClr val="48FFD5"/>
                  </a:solidFill>
                </a:rPr>
                <a:t>Manual Processes</a:t>
              </a:r>
              <a:endParaRPr lang="en-GB" sz="1050" b="1" dirty="0">
                <a:solidFill>
                  <a:srgbClr val="48FFD5"/>
                </a:solidFill>
              </a:endParaRPr>
            </a:p>
          </p:txBody>
        </p:sp>
      </p:grpSp>
      <p:grpSp>
        <p:nvGrpSpPr>
          <p:cNvPr id="4" name="Group 3">
            <a:extLst>
              <a:ext uri="{FF2B5EF4-FFF2-40B4-BE49-F238E27FC236}">
                <a16:creationId xmlns:a16="http://schemas.microsoft.com/office/drawing/2014/main" id="{3BE8CF2F-4E05-400A-8B1B-4203B9D6826F}"/>
              </a:ext>
            </a:extLst>
          </p:cNvPr>
          <p:cNvGrpSpPr/>
          <p:nvPr/>
        </p:nvGrpSpPr>
        <p:grpSpPr>
          <a:xfrm>
            <a:off x="3725918" y="2852960"/>
            <a:ext cx="1152205" cy="1129350"/>
            <a:chOff x="3725918" y="2852960"/>
            <a:chExt cx="1152205" cy="1129350"/>
          </a:xfrm>
        </p:grpSpPr>
        <p:grpSp>
          <p:nvGrpSpPr>
            <p:cNvPr id="16" name="Group 15">
              <a:extLst>
                <a:ext uri="{FF2B5EF4-FFF2-40B4-BE49-F238E27FC236}">
                  <a16:creationId xmlns:a16="http://schemas.microsoft.com/office/drawing/2014/main" id="{B3E42245-1631-495F-A00C-904437C01612}"/>
                </a:ext>
              </a:extLst>
            </p:cNvPr>
            <p:cNvGrpSpPr/>
            <p:nvPr/>
          </p:nvGrpSpPr>
          <p:grpSpPr>
            <a:xfrm>
              <a:off x="3810755" y="2852960"/>
              <a:ext cx="982533" cy="1129350"/>
              <a:chOff x="1652172" y="620141"/>
              <a:chExt cx="674017" cy="774733"/>
            </a:xfrm>
          </p:grpSpPr>
          <p:sp>
            <p:nvSpPr>
              <p:cNvPr id="17" name="Hexagon 16">
                <a:extLst>
                  <a:ext uri="{FF2B5EF4-FFF2-40B4-BE49-F238E27FC236}">
                    <a16:creationId xmlns:a16="http://schemas.microsoft.com/office/drawing/2014/main" id="{D02312DA-0285-4C91-B4E3-F613A0BD5D1A}"/>
                  </a:ext>
                </a:extLst>
              </p:cNvPr>
              <p:cNvSpPr/>
              <p:nvPr/>
            </p:nvSpPr>
            <p:spPr>
              <a:xfrm rot="5400000">
                <a:off x="1601814" y="670499"/>
                <a:ext cx="774733" cy="674017"/>
              </a:xfrm>
              <a:prstGeom prst="hexagon">
                <a:avLst>
                  <a:gd name="adj" fmla="val 25000"/>
                  <a:gd name="vf" fmla="val 115470"/>
                </a:avLst>
              </a:prstGeom>
              <a:no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0" name="Hexagon 4">
                <a:extLst>
                  <a:ext uri="{FF2B5EF4-FFF2-40B4-BE49-F238E27FC236}">
                    <a16:creationId xmlns:a16="http://schemas.microsoft.com/office/drawing/2014/main" id="{98073358-D249-44CA-9ACF-122B5E21CE64}"/>
                  </a:ext>
                </a:extLst>
              </p:cNvPr>
              <p:cNvSpPr txBox="1"/>
              <p:nvPr/>
            </p:nvSpPr>
            <p:spPr>
              <a:xfrm>
                <a:off x="1757206" y="740870"/>
                <a:ext cx="463949" cy="5332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sp>
          <p:nvSpPr>
            <p:cNvPr id="34" name="TextBox 33">
              <a:extLst>
                <a:ext uri="{FF2B5EF4-FFF2-40B4-BE49-F238E27FC236}">
                  <a16:creationId xmlns:a16="http://schemas.microsoft.com/office/drawing/2014/main" id="{5D5FFE08-0C75-4DAA-841B-0341B2954FD6}"/>
                </a:ext>
              </a:extLst>
            </p:cNvPr>
            <p:cNvSpPr txBox="1"/>
            <p:nvPr/>
          </p:nvSpPr>
          <p:spPr>
            <a:xfrm>
              <a:off x="3725918" y="3196722"/>
              <a:ext cx="1152205" cy="415498"/>
            </a:xfrm>
            <a:prstGeom prst="rect">
              <a:avLst/>
            </a:prstGeom>
            <a:noFill/>
          </p:spPr>
          <p:txBody>
            <a:bodyPr wrap="square">
              <a:spAutoFit/>
            </a:bodyPr>
            <a:lstStyle/>
            <a:p>
              <a:pPr lvl="0" algn="ctr"/>
              <a:r>
                <a:rPr lang="en-US" sz="1050" b="1" dirty="0">
                  <a:solidFill>
                    <a:srgbClr val="48FFD5"/>
                  </a:solidFill>
                </a:rPr>
                <a:t>Data Fragmentation</a:t>
              </a:r>
            </a:p>
          </p:txBody>
        </p:sp>
      </p:grpSp>
      <p:grpSp>
        <p:nvGrpSpPr>
          <p:cNvPr id="5" name="Group 4">
            <a:extLst>
              <a:ext uri="{FF2B5EF4-FFF2-40B4-BE49-F238E27FC236}">
                <a16:creationId xmlns:a16="http://schemas.microsoft.com/office/drawing/2014/main" id="{3EF29AD2-0323-43CD-BA41-675766C95D4B}"/>
              </a:ext>
            </a:extLst>
          </p:cNvPr>
          <p:cNvGrpSpPr/>
          <p:nvPr/>
        </p:nvGrpSpPr>
        <p:grpSpPr>
          <a:xfrm>
            <a:off x="4256489" y="3788211"/>
            <a:ext cx="1152205" cy="1129350"/>
            <a:chOff x="4256489" y="3788211"/>
            <a:chExt cx="1152205" cy="1129350"/>
          </a:xfrm>
        </p:grpSpPr>
        <p:grpSp>
          <p:nvGrpSpPr>
            <p:cNvPr id="21" name="Group 20">
              <a:extLst>
                <a:ext uri="{FF2B5EF4-FFF2-40B4-BE49-F238E27FC236}">
                  <a16:creationId xmlns:a16="http://schemas.microsoft.com/office/drawing/2014/main" id="{545E9FC2-F35A-46F8-BC09-C26D93475BC8}"/>
                </a:ext>
              </a:extLst>
            </p:cNvPr>
            <p:cNvGrpSpPr/>
            <p:nvPr/>
          </p:nvGrpSpPr>
          <p:grpSpPr>
            <a:xfrm>
              <a:off x="4341326" y="3788211"/>
              <a:ext cx="982533" cy="1129350"/>
              <a:chOff x="1652172" y="620141"/>
              <a:chExt cx="674017" cy="774733"/>
            </a:xfrm>
          </p:grpSpPr>
          <p:sp>
            <p:nvSpPr>
              <p:cNvPr id="22" name="Hexagon 21">
                <a:extLst>
                  <a:ext uri="{FF2B5EF4-FFF2-40B4-BE49-F238E27FC236}">
                    <a16:creationId xmlns:a16="http://schemas.microsoft.com/office/drawing/2014/main" id="{00EF0529-B060-43CE-B34F-30A959503EA7}"/>
                  </a:ext>
                </a:extLst>
              </p:cNvPr>
              <p:cNvSpPr/>
              <p:nvPr/>
            </p:nvSpPr>
            <p:spPr>
              <a:xfrm rot="5400000">
                <a:off x="1601814" y="670499"/>
                <a:ext cx="774733" cy="674017"/>
              </a:xfrm>
              <a:prstGeom prst="hexagon">
                <a:avLst>
                  <a:gd name="adj" fmla="val 25000"/>
                  <a:gd name="vf" fmla="val 115470"/>
                </a:avLst>
              </a:prstGeom>
              <a:no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Hexagon 4">
                <a:extLst>
                  <a:ext uri="{FF2B5EF4-FFF2-40B4-BE49-F238E27FC236}">
                    <a16:creationId xmlns:a16="http://schemas.microsoft.com/office/drawing/2014/main" id="{E8652DA7-BA1E-49D2-8CA0-E5484E42C986}"/>
                  </a:ext>
                </a:extLst>
              </p:cNvPr>
              <p:cNvSpPr txBox="1"/>
              <p:nvPr/>
            </p:nvSpPr>
            <p:spPr>
              <a:xfrm>
                <a:off x="1757206" y="740870"/>
                <a:ext cx="463949" cy="5332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sp>
          <p:nvSpPr>
            <p:cNvPr id="35" name="TextBox 34">
              <a:extLst>
                <a:ext uri="{FF2B5EF4-FFF2-40B4-BE49-F238E27FC236}">
                  <a16:creationId xmlns:a16="http://schemas.microsoft.com/office/drawing/2014/main" id="{BA06E447-E8BA-4029-86E4-79C7EAE5B359}"/>
                </a:ext>
              </a:extLst>
            </p:cNvPr>
            <p:cNvSpPr txBox="1"/>
            <p:nvPr/>
          </p:nvSpPr>
          <p:spPr>
            <a:xfrm>
              <a:off x="4256489" y="4073400"/>
              <a:ext cx="1152205" cy="577081"/>
            </a:xfrm>
            <a:prstGeom prst="rect">
              <a:avLst/>
            </a:prstGeom>
            <a:noFill/>
          </p:spPr>
          <p:txBody>
            <a:bodyPr wrap="square">
              <a:spAutoFit/>
            </a:bodyPr>
            <a:lstStyle/>
            <a:p>
              <a:pPr lvl="0" algn="ctr"/>
              <a:r>
                <a:rPr lang="en-US" sz="1050" b="1" dirty="0">
                  <a:solidFill>
                    <a:srgbClr val="48FFD5"/>
                  </a:solidFill>
                </a:rPr>
                <a:t>Billing and Payment Issues</a:t>
              </a:r>
            </a:p>
          </p:txBody>
        </p:sp>
      </p:grpSp>
      <p:grpSp>
        <p:nvGrpSpPr>
          <p:cNvPr id="6" name="Group 5">
            <a:extLst>
              <a:ext uri="{FF2B5EF4-FFF2-40B4-BE49-F238E27FC236}">
                <a16:creationId xmlns:a16="http://schemas.microsoft.com/office/drawing/2014/main" id="{BB0C69C2-F323-4052-BC7E-18B843D95A33}"/>
              </a:ext>
            </a:extLst>
          </p:cNvPr>
          <p:cNvGrpSpPr/>
          <p:nvPr/>
        </p:nvGrpSpPr>
        <p:grpSpPr>
          <a:xfrm>
            <a:off x="4773643" y="2852960"/>
            <a:ext cx="1152205" cy="1129350"/>
            <a:chOff x="4773643" y="2852960"/>
            <a:chExt cx="1152205" cy="1129350"/>
          </a:xfrm>
        </p:grpSpPr>
        <p:grpSp>
          <p:nvGrpSpPr>
            <p:cNvPr id="10" name="Group 9">
              <a:extLst>
                <a:ext uri="{FF2B5EF4-FFF2-40B4-BE49-F238E27FC236}">
                  <a16:creationId xmlns:a16="http://schemas.microsoft.com/office/drawing/2014/main" id="{1FB9525F-E304-4D4E-94FF-4D73E05AE3D4}"/>
                </a:ext>
              </a:extLst>
            </p:cNvPr>
            <p:cNvGrpSpPr/>
            <p:nvPr/>
          </p:nvGrpSpPr>
          <p:grpSpPr>
            <a:xfrm>
              <a:off x="4858480" y="2852960"/>
              <a:ext cx="982533" cy="1129350"/>
              <a:chOff x="1652172" y="620141"/>
              <a:chExt cx="674017" cy="774733"/>
            </a:xfrm>
          </p:grpSpPr>
          <p:sp>
            <p:nvSpPr>
              <p:cNvPr id="11" name="Hexagon 10">
                <a:extLst>
                  <a:ext uri="{FF2B5EF4-FFF2-40B4-BE49-F238E27FC236}">
                    <a16:creationId xmlns:a16="http://schemas.microsoft.com/office/drawing/2014/main" id="{B3893408-3B06-40C7-B058-ADADCB0D11C9}"/>
                  </a:ext>
                </a:extLst>
              </p:cNvPr>
              <p:cNvSpPr/>
              <p:nvPr/>
            </p:nvSpPr>
            <p:spPr>
              <a:xfrm rot="5400000">
                <a:off x="1601814" y="670499"/>
                <a:ext cx="774733" cy="674017"/>
              </a:xfrm>
              <a:prstGeom prst="hexagon">
                <a:avLst>
                  <a:gd name="adj" fmla="val 25000"/>
                  <a:gd name="vf" fmla="val 115470"/>
                </a:avLst>
              </a:prstGeom>
              <a:no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2" name="Hexagon 4">
                <a:extLst>
                  <a:ext uri="{FF2B5EF4-FFF2-40B4-BE49-F238E27FC236}">
                    <a16:creationId xmlns:a16="http://schemas.microsoft.com/office/drawing/2014/main" id="{D3149BC9-36B5-4B80-8556-59F2FD3C392E}"/>
                  </a:ext>
                </a:extLst>
              </p:cNvPr>
              <p:cNvSpPr txBox="1"/>
              <p:nvPr/>
            </p:nvSpPr>
            <p:spPr>
              <a:xfrm>
                <a:off x="1757206" y="740870"/>
                <a:ext cx="463949" cy="5332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sp>
          <p:nvSpPr>
            <p:cNvPr id="36" name="TextBox 35">
              <a:extLst>
                <a:ext uri="{FF2B5EF4-FFF2-40B4-BE49-F238E27FC236}">
                  <a16:creationId xmlns:a16="http://schemas.microsoft.com/office/drawing/2014/main" id="{44690826-6174-45BD-976A-1B33927B5B19}"/>
                </a:ext>
              </a:extLst>
            </p:cNvPr>
            <p:cNvSpPr txBox="1"/>
            <p:nvPr/>
          </p:nvSpPr>
          <p:spPr>
            <a:xfrm>
              <a:off x="4773643" y="3209803"/>
              <a:ext cx="1152205" cy="569387"/>
            </a:xfrm>
            <a:prstGeom prst="rect">
              <a:avLst/>
            </a:prstGeom>
            <a:noFill/>
          </p:spPr>
          <p:txBody>
            <a:bodyPr wrap="square">
              <a:spAutoFit/>
            </a:bodyPr>
            <a:lstStyle/>
            <a:p>
              <a:pPr lvl="0" algn="ctr"/>
              <a:r>
                <a:rPr lang="en-US" sz="1050" b="1" dirty="0">
                  <a:solidFill>
                    <a:srgbClr val="48FFD5"/>
                  </a:solidFill>
                </a:rPr>
                <a:t>ineffective</a:t>
              </a:r>
            </a:p>
            <a:p>
              <a:pPr lvl="0" algn="ctr"/>
              <a:r>
                <a:rPr lang="en-US" sz="1050" b="1" dirty="0">
                  <a:solidFill>
                    <a:srgbClr val="48FFD5"/>
                  </a:solidFill>
                </a:rPr>
                <a:t>Supplier </a:t>
              </a:r>
              <a:r>
                <a:rPr lang="en-US" sz="1000" b="1" dirty="0">
                  <a:solidFill>
                    <a:srgbClr val="48FFD5"/>
                  </a:solidFill>
                </a:rPr>
                <a:t>communication</a:t>
              </a:r>
              <a:endParaRPr lang="en-US" sz="1050" b="1" dirty="0">
                <a:solidFill>
                  <a:srgbClr val="48FFD5"/>
                </a:solidFill>
              </a:endParaRPr>
            </a:p>
          </p:txBody>
        </p:sp>
      </p:grpSp>
      <p:grpSp>
        <p:nvGrpSpPr>
          <p:cNvPr id="18" name="Group 17">
            <a:extLst>
              <a:ext uri="{FF2B5EF4-FFF2-40B4-BE49-F238E27FC236}">
                <a16:creationId xmlns:a16="http://schemas.microsoft.com/office/drawing/2014/main" id="{61FB561F-0B7B-4042-A7AA-110078CCEE3F}"/>
              </a:ext>
            </a:extLst>
          </p:cNvPr>
          <p:cNvGrpSpPr/>
          <p:nvPr/>
        </p:nvGrpSpPr>
        <p:grpSpPr>
          <a:xfrm>
            <a:off x="5821368" y="2852960"/>
            <a:ext cx="1152205" cy="1129350"/>
            <a:chOff x="5821368" y="2852960"/>
            <a:chExt cx="1152205" cy="1129350"/>
          </a:xfrm>
        </p:grpSpPr>
        <p:grpSp>
          <p:nvGrpSpPr>
            <p:cNvPr id="13" name="Group 12">
              <a:extLst>
                <a:ext uri="{FF2B5EF4-FFF2-40B4-BE49-F238E27FC236}">
                  <a16:creationId xmlns:a16="http://schemas.microsoft.com/office/drawing/2014/main" id="{45FB8744-6B57-4208-A573-DE9E5BA4A2DE}"/>
                </a:ext>
              </a:extLst>
            </p:cNvPr>
            <p:cNvGrpSpPr/>
            <p:nvPr/>
          </p:nvGrpSpPr>
          <p:grpSpPr>
            <a:xfrm>
              <a:off x="5906205" y="2852960"/>
              <a:ext cx="982533" cy="1129350"/>
              <a:chOff x="1652172" y="620141"/>
              <a:chExt cx="674017" cy="774733"/>
            </a:xfrm>
          </p:grpSpPr>
          <p:sp>
            <p:nvSpPr>
              <p:cNvPr id="14" name="Hexagon 13">
                <a:extLst>
                  <a:ext uri="{FF2B5EF4-FFF2-40B4-BE49-F238E27FC236}">
                    <a16:creationId xmlns:a16="http://schemas.microsoft.com/office/drawing/2014/main" id="{D1FD335B-0991-434C-971A-301441ED66B0}"/>
                  </a:ext>
                </a:extLst>
              </p:cNvPr>
              <p:cNvSpPr/>
              <p:nvPr/>
            </p:nvSpPr>
            <p:spPr>
              <a:xfrm rot="5400000">
                <a:off x="1601814" y="670499"/>
                <a:ext cx="774733" cy="674017"/>
              </a:xfrm>
              <a:prstGeom prst="hexagon">
                <a:avLst>
                  <a:gd name="adj" fmla="val 25000"/>
                  <a:gd name="vf" fmla="val 115470"/>
                </a:avLst>
              </a:prstGeom>
              <a:no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Hexagon 4">
                <a:extLst>
                  <a:ext uri="{FF2B5EF4-FFF2-40B4-BE49-F238E27FC236}">
                    <a16:creationId xmlns:a16="http://schemas.microsoft.com/office/drawing/2014/main" id="{1119FD18-40A8-49FC-BAA9-777982F77E2E}"/>
                  </a:ext>
                </a:extLst>
              </p:cNvPr>
              <p:cNvSpPr txBox="1"/>
              <p:nvPr/>
            </p:nvSpPr>
            <p:spPr>
              <a:xfrm>
                <a:off x="1757206" y="740870"/>
                <a:ext cx="463949" cy="5332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sp>
          <p:nvSpPr>
            <p:cNvPr id="40" name="TextBox 39">
              <a:extLst>
                <a:ext uri="{FF2B5EF4-FFF2-40B4-BE49-F238E27FC236}">
                  <a16:creationId xmlns:a16="http://schemas.microsoft.com/office/drawing/2014/main" id="{F395924F-A930-4E3E-842E-898B743F4241}"/>
                </a:ext>
              </a:extLst>
            </p:cNvPr>
            <p:cNvSpPr txBox="1"/>
            <p:nvPr/>
          </p:nvSpPr>
          <p:spPr>
            <a:xfrm>
              <a:off x="5821368" y="3214832"/>
              <a:ext cx="1152205" cy="415498"/>
            </a:xfrm>
            <a:prstGeom prst="rect">
              <a:avLst/>
            </a:prstGeom>
            <a:noFill/>
          </p:spPr>
          <p:txBody>
            <a:bodyPr wrap="square">
              <a:spAutoFit/>
            </a:bodyPr>
            <a:lstStyle/>
            <a:p>
              <a:pPr lvl="0" algn="ctr"/>
              <a:r>
                <a:rPr lang="en-US" sz="1050" b="1" dirty="0">
                  <a:solidFill>
                    <a:srgbClr val="48FFD5"/>
                  </a:solidFill>
                </a:rPr>
                <a:t>Quality </a:t>
              </a:r>
            </a:p>
            <a:p>
              <a:pPr lvl="0" algn="ctr"/>
              <a:r>
                <a:rPr lang="en-US" sz="1050" b="1" dirty="0">
                  <a:solidFill>
                    <a:srgbClr val="48FFD5"/>
                  </a:solidFill>
                </a:rPr>
                <a:t>Control</a:t>
              </a:r>
            </a:p>
          </p:txBody>
        </p:sp>
      </p:grpSp>
      <p:grpSp>
        <p:nvGrpSpPr>
          <p:cNvPr id="19" name="Group 18">
            <a:extLst>
              <a:ext uri="{FF2B5EF4-FFF2-40B4-BE49-F238E27FC236}">
                <a16:creationId xmlns:a16="http://schemas.microsoft.com/office/drawing/2014/main" id="{B332870B-B1D5-468C-83A3-B25B6A51F915}"/>
              </a:ext>
            </a:extLst>
          </p:cNvPr>
          <p:cNvGrpSpPr/>
          <p:nvPr/>
        </p:nvGrpSpPr>
        <p:grpSpPr>
          <a:xfrm>
            <a:off x="6328223" y="3788210"/>
            <a:ext cx="1152205" cy="1129350"/>
            <a:chOff x="6328223" y="3788210"/>
            <a:chExt cx="1152205" cy="1129350"/>
          </a:xfrm>
        </p:grpSpPr>
        <p:grpSp>
          <p:nvGrpSpPr>
            <p:cNvPr id="24" name="Group 23">
              <a:extLst>
                <a:ext uri="{FF2B5EF4-FFF2-40B4-BE49-F238E27FC236}">
                  <a16:creationId xmlns:a16="http://schemas.microsoft.com/office/drawing/2014/main" id="{D9810B1C-F7E0-4B77-8CA5-BBBCF3437E76}"/>
                </a:ext>
              </a:extLst>
            </p:cNvPr>
            <p:cNvGrpSpPr/>
            <p:nvPr/>
          </p:nvGrpSpPr>
          <p:grpSpPr>
            <a:xfrm>
              <a:off x="6413060" y="3788210"/>
              <a:ext cx="982533" cy="1129350"/>
              <a:chOff x="1652172" y="620141"/>
              <a:chExt cx="674017" cy="774733"/>
            </a:xfrm>
          </p:grpSpPr>
          <p:sp>
            <p:nvSpPr>
              <p:cNvPr id="25" name="Hexagon 24">
                <a:extLst>
                  <a:ext uri="{FF2B5EF4-FFF2-40B4-BE49-F238E27FC236}">
                    <a16:creationId xmlns:a16="http://schemas.microsoft.com/office/drawing/2014/main" id="{7BEA08B2-BC53-41E8-BB1E-F392ACFF059E}"/>
                  </a:ext>
                </a:extLst>
              </p:cNvPr>
              <p:cNvSpPr/>
              <p:nvPr/>
            </p:nvSpPr>
            <p:spPr>
              <a:xfrm rot="5400000">
                <a:off x="1601814" y="670499"/>
                <a:ext cx="774733" cy="674017"/>
              </a:xfrm>
              <a:prstGeom prst="hexagon">
                <a:avLst>
                  <a:gd name="adj" fmla="val 25000"/>
                  <a:gd name="vf" fmla="val 115470"/>
                </a:avLst>
              </a:prstGeom>
              <a:no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6" name="Hexagon 4">
                <a:extLst>
                  <a:ext uri="{FF2B5EF4-FFF2-40B4-BE49-F238E27FC236}">
                    <a16:creationId xmlns:a16="http://schemas.microsoft.com/office/drawing/2014/main" id="{C91FDE9A-3463-48D3-8E0F-65C5B1E706B6}"/>
                  </a:ext>
                </a:extLst>
              </p:cNvPr>
              <p:cNvSpPr txBox="1"/>
              <p:nvPr/>
            </p:nvSpPr>
            <p:spPr>
              <a:xfrm>
                <a:off x="1757206" y="740870"/>
                <a:ext cx="463949" cy="5332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grpSp>
        <p:sp>
          <p:nvSpPr>
            <p:cNvPr id="41" name="TextBox 40">
              <a:extLst>
                <a:ext uri="{FF2B5EF4-FFF2-40B4-BE49-F238E27FC236}">
                  <a16:creationId xmlns:a16="http://schemas.microsoft.com/office/drawing/2014/main" id="{ABF7BA38-AE43-41A4-8559-3F2052A6B222}"/>
                </a:ext>
              </a:extLst>
            </p:cNvPr>
            <p:cNvSpPr txBox="1"/>
            <p:nvPr/>
          </p:nvSpPr>
          <p:spPr>
            <a:xfrm>
              <a:off x="6328223" y="4064864"/>
              <a:ext cx="1152205" cy="577081"/>
            </a:xfrm>
            <a:prstGeom prst="rect">
              <a:avLst/>
            </a:prstGeom>
            <a:noFill/>
          </p:spPr>
          <p:txBody>
            <a:bodyPr wrap="square">
              <a:spAutoFit/>
            </a:bodyPr>
            <a:lstStyle/>
            <a:p>
              <a:pPr lvl="0" algn="ctr"/>
              <a:r>
                <a:rPr lang="en-US" sz="1050" b="1" dirty="0">
                  <a:solidFill>
                    <a:srgbClr val="48FFD5"/>
                  </a:solidFill>
                </a:rPr>
                <a:t>Lack </a:t>
              </a:r>
            </a:p>
            <a:p>
              <a:pPr lvl="0" algn="ctr"/>
              <a:r>
                <a:rPr lang="en-US" sz="1050" b="1" dirty="0">
                  <a:solidFill>
                    <a:srgbClr val="48FFD5"/>
                  </a:solidFill>
                </a:rPr>
                <a:t>of Transparency</a:t>
              </a:r>
            </a:p>
          </p:txBody>
        </p:sp>
      </p:grpSp>
    </p:spTree>
    <p:extLst>
      <p:ext uri="{BB962C8B-B14F-4D97-AF65-F5344CB8AC3E}">
        <p14:creationId xmlns:p14="http://schemas.microsoft.com/office/powerpoint/2010/main" val="812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2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out)">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3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out)">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out)">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ircle(out)">
                                      <p:cBhvr>
                                        <p:cTn id="31" dur="10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32"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circle(out)">
                                      <p:cBhvr>
                                        <p:cTn id="3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7" name="TextBox 6">
            <a:extLst>
              <a:ext uri="{FF2B5EF4-FFF2-40B4-BE49-F238E27FC236}">
                <a16:creationId xmlns:a16="http://schemas.microsoft.com/office/drawing/2014/main" id="{582A93DE-9798-4B01-9B7A-74AC3BDB0A74}"/>
              </a:ext>
            </a:extLst>
          </p:cNvPr>
          <p:cNvSpPr txBox="1"/>
          <p:nvPr/>
        </p:nvSpPr>
        <p:spPr>
          <a:xfrm>
            <a:off x="230504" y="2055654"/>
            <a:ext cx="6391275" cy="954107"/>
          </a:xfrm>
          <a:prstGeom prst="rect">
            <a:avLst/>
          </a:prstGeom>
          <a:noFill/>
        </p:spPr>
        <p:txBody>
          <a:bodyPr wrap="square">
            <a:spAutoFit/>
          </a:bodyPr>
          <a:lstStyle/>
          <a:p>
            <a:r>
              <a:rPr lang="en-US" b="1" dirty="0">
                <a:solidFill>
                  <a:schemeClr val="bg1"/>
                </a:solidFill>
              </a:rPr>
              <a:t>Swagger</a:t>
            </a:r>
            <a:r>
              <a:rPr lang="en-US" dirty="0">
                <a:solidFill>
                  <a:schemeClr val="bg1"/>
                </a:solidFill>
              </a:rPr>
              <a:t>, also known as </a:t>
            </a:r>
            <a:r>
              <a:rPr lang="en-US" b="1" dirty="0">
                <a:solidFill>
                  <a:schemeClr val="bg1"/>
                </a:solidFill>
              </a:rPr>
              <a:t>Swagger UI</a:t>
            </a:r>
            <a:r>
              <a:rPr lang="en-US" dirty="0">
                <a:solidFill>
                  <a:schemeClr val="bg1"/>
                </a:solidFill>
              </a:rPr>
              <a:t>, is an open-source tool that simplifies API documentation and testing. It offers a user-friendly web interface for exploring API endpoints, parameters, and responses, making API development and collaboration more efficient.</a:t>
            </a:r>
            <a:endParaRPr lang="en-GB" dirty="0">
              <a:solidFill>
                <a:schemeClr val="bg1"/>
              </a:solidFill>
            </a:endParaRPr>
          </a:p>
        </p:txBody>
      </p:sp>
      <p:pic>
        <p:nvPicPr>
          <p:cNvPr id="8" name="Picture 7">
            <a:extLst>
              <a:ext uri="{FF2B5EF4-FFF2-40B4-BE49-F238E27FC236}">
                <a16:creationId xmlns:a16="http://schemas.microsoft.com/office/drawing/2014/main" id="{4EF0DC48-6899-4D8F-9F94-B4063A32DB2A}"/>
              </a:ext>
            </a:extLst>
          </p:cNvPr>
          <p:cNvPicPr>
            <a:picLocks noChangeAspect="1"/>
          </p:cNvPicPr>
          <p:nvPr/>
        </p:nvPicPr>
        <p:blipFill>
          <a:blip r:embed="rId3"/>
          <a:stretch>
            <a:fillRect/>
          </a:stretch>
        </p:blipFill>
        <p:spPr>
          <a:xfrm>
            <a:off x="6427088" y="1633113"/>
            <a:ext cx="2716912" cy="1877273"/>
          </a:xfrm>
          <a:prstGeom prst="rect">
            <a:avLst/>
          </a:prstGeom>
        </p:spPr>
      </p:pic>
    </p:spTree>
    <p:extLst>
      <p:ext uri="{BB962C8B-B14F-4D97-AF65-F5344CB8AC3E}">
        <p14:creationId xmlns:p14="http://schemas.microsoft.com/office/powerpoint/2010/main" val="189599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24000">
              <a:srgbClr val="052643"/>
            </a:gs>
            <a:gs pos="100000">
              <a:srgbClr val="041523"/>
            </a:gs>
          </a:gsLst>
          <a:path path="circle">
            <a:fillToRect l="50000" t="50000" r="50000" b="50000"/>
          </a:path>
          <a:tileRect/>
        </a:gradFill>
        <a:effectLst/>
      </p:bgPr>
    </p:bg>
    <p:spTree>
      <p:nvGrpSpPr>
        <p:cNvPr id="1" name="Shape 604"/>
        <p:cNvGrpSpPr/>
        <p:nvPr/>
      </p:nvGrpSpPr>
      <p:grpSpPr>
        <a:xfrm>
          <a:off x="0" y="0"/>
          <a:ext cx="0" cy="0"/>
          <a:chOff x="0" y="0"/>
          <a:chExt cx="0" cy="0"/>
        </a:xfrm>
      </p:grpSpPr>
      <p:pic>
        <p:nvPicPr>
          <p:cNvPr id="5" name="Picture 4">
            <a:extLst>
              <a:ext uri="{FF2B5EF4-FFF2-40B4-BE49-F238E27FC236}">
                <a16:creationId xmlns:a16="http://schemas.microsoft.com/office/drawing/2014/main" id="{C0B6C152-1EDC-4C65-AA82-6C2BEDD9A7FE}"/>
              </a:ext>
            </a:extLst>
          </p:cNvPr>
          <p:cNvPicPr>
            <a:picLocks noChangeAspect="1"/>
          </p:cNvPicPr>
          <p:nvPr/>
        </p:nvPicPr>
        <p:blipFill rotWithShape="1">
          <a:blip r:embed="rId3"/>
          <a:srcRect b="2659"/>
          <a:stretch/>
        </p:blipFill>
        <p:spPr>
          <a:xfrm>
            <a:off x="0" y="0"/>
            <a:ext cx="9137376" cy="5143500"/>
          </a:xfrm>
          <a:prstGeom prst="rect">
            <a:avLst/>
          </a:prstGeom>
        </p:spPr>
      </p:pic>
      <p:pic>
        <p:nvPicPr>
          <p:cNvPr id="3" name="Picture 2">
            <a:extLst>
              <a:ext uri="{FF2B5EF4-FFF2-40B4-BE49-F238E27FC236}">
                <a16:creationId xmlns:a16="http://schemas.microsoft.com/office/drawing/2014/main" id="{7CEE9809-7AB8-4318-A420-7444DA029DF5}"/>
              </a:ext>
            </a:extLst>
          </p:cNvPr>
          <p:cNvPicPr>
            <a:picLocks noChangeAspect="1"/>
          </p:cNvPicPr>
          <p:nvPr/>
        </p:nvPicPr>
        <p:blipFill>
          <a:blip r:embed="rId4"/>
          <a:stretch>
            <a:fillRect/>
          </a:stretch>
        </p:blipFill>
        <p:spPr>
          <a:xfrm>
            <a:off x="7803385" y="447675"/>
            <a:ext cx="1240668" cy="857250"/>
          </a:xfrm>
          <a:prstGeom prst="rect">
            <a:avLst/>
          </a:prstGeom>
          <a:noFill/>
        </p:spPr>
      </p:pic>
    </p:spTree>
    <p:extLst>
      <p:ext uri="{BB962C8B-B14F-4D97-AF65-F5344CB8AC3E}">
        <p14:creationId xmlns:p14="http://schemas.microsoft.com/office/powerpoint/2010/main" val="1908259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25" name="Google Shape;296;p26">
            <a:extLst>
              <a:ext uri="{FF2B5EF4-FFF2-40B4-BE49-F238E27FC236}">
                <a16:creationId xmlns:a16="http://schemas.microsoft.com/office/drawing/2014/main" id="{69471E37-06DD-45D4-A16C-DF99A9BF2077}"/>
              </a:ext>
            </a:extLst>
          </p:cNvPr>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Hosting</a:t>
            </a:r>
            <a:endParaRPr dirty="0">
              <a:solidFill>
                <a:srgbClr val="FFFFFF"/>
              </a:solidFill>
            </a:endParaRPr>
          </a:p>
        </p:txBody>
      </p:sp>
      <p:cxnSp>
        <p:nvCxnSpPr>
          <p:cNvPr id="26" name="Google Shape;298;p26">
            <a:extLst>
              <a:ext uri="{FF2B5EF4-FFF2-40B4-BE49-F238E27FC236}">
                <a16:creationId xmlns:a16="http://schemas.microsoft.com/office/drawing/2014/main" id="{023D9BC8-BE96-4654-8331-D483530BDDC1}"/>
              </a:ext>
            </a:extLst>
          </p:cNvPr>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8" name="TextBox 27">
            <a:extLst>
              <a:ext uri="{FF2B5EF4-FFF2-40B4-BE49-F238E27FC236}">
                <a16:creationId xmlns:a16="http://schemas.microsoft.com/office/drawing/2014/main" id="{208DDD15-0B6D-4AEC-9E5B-47A8F6F82C31}"/>
              </a:ext>
            </a:extLst>
          </p:cNvPr>
          <p:cNvSpPr txBox="1"/>
          <p:nvPr/>
        </p:nvSpPr>
        <p:spPr>
          <a:xfrm>
            <a:off x="5412548" y="2779458"/>
            <a:ext cx="2523448" cy="2062103"/>
          </a:xfrm>
          <a:prstGeom prst="rect">
            <a:avLst/>
          </a:prstGeom>
          <a:noFill/>
        </p:spPr>
        <p:txBody>
          <a:bodyPr wrap="none" rtlCol="0">
            <a:spAutoFit/>
          </a:bodyPr>
          <a:lstStyle/>
          <a:p>
            <a:pPr marL="285750" indent="-285750">
              <a:buClr>
                <a:srgbClr val="48FFD5"/>
              </a:buClr>
              <a:buFont typeface="Courier New" panose="02070309020205020404" pitchFamily="49" charset="0"/>
              <a:buChar char="o"/>
            </a:pPr>
            <a:r>
              <a:rPr lang="en-GB" sz="1600" b="1" dirty="0">
                <a:solidFill>
                  <a:srgbClr val="48FFD5"/>
                </a:solidFill>
              </a:rPr>
              <a:t>Technology</a:t>
            </a:r>
            <a:r>
              <a:rPr lang="en-GB" sz="1600" b="1" dirty="0">
                <a:solidFill>
                  <a:srgbClr val="041C30"/>
                </a:solidFill>
              </a:rPr>
              <a:t>-</a:t>
            </a:r>
            <a:r>
              <a:rPr lang="en-GB" sz="1600" b="1" dirty="0">
                <a:solidFill>
                  <a:srgbClr val="48FFD5"/>
                </a:solidFill>
              </a:rPr>
              <a:t>Provider</a:t>
            </a:r>
          </a:p>
          <a:p>
            <a:pPr>
              <a:buClr>
                <a:srgbClr val="48FFD5"/>
              </a:buClr>
            </a:pPr>
            <a:endParaRPr lang="en-GB" sz="1600" b="1" dirty="0">
              <a:solidFill>
                <a:srgbClr val="48FFD5"/>
              </a:solidFill>
            </a:endParaRPr>
          </a:p>
          <a:p>
            <a:pPr marL="285750" indent="-285750">
              <a:buClr>
                <a:srgbClr val="48FFD5"/>
              </a:buClr>
              <a:buFont typeface="Courier New" panose="02070309020205020404" pitchFamily="49" charset="0"/>
              <a:buChar char="o"/>
            </a:pPr>
            <a:r>
              <a:rPr lang="en-GB" sz="1600" b="1" dirty="0">
                <a:solidFill>
                  <a:srgbClr val="48FFD5"/>
                </a:solidFill>
              </a:rPr>
              <a:t>Pre-Hosting </a:t>
            </a:r>
          </a:p>
          <a:p>
            <a:pPr>
              <a:buClr>
                <a:srgbClr val="48FFD5"/>
              </a:buClr>
            </a:pPr>
            <a:endParaRPr lang="en-GB" sz="1600" b="1" dirty="0">
              <a:solidFill>
                <a:srgbClr val="48FFD5"/>
              </a:solidFill>
            </a:endParaRPr>
          </a:p>
          <a:p>
            <a:pPr marL="285750" indent="-285750">
              <a:buClr>
                <a:srgbClr val="48FFD5"/>
              </a:buClr>
              <a:buFont typeface="Courier New" panose="02070309020205020404" pitchFamily="49" charset="0"/>
              <a:buChar char="o"/>
            </a:pPr>
            <a:r>
              <a:rPr lang="en-GB" sz="1600" b="1" dirty="0">
                <a:solidFill>
                  <a:srgbClr val="48FFD5"/>
                </a:solidFill>
              </a:rPr>
              <a:t>Configuration</a:t>
            </a:r>
          </a:p>
          <a:p>
            <a:pPr marL="285750" indent="-285750">
              <a:buClr>
                <a:srgbClr val="48FFD5"/>
              </a:buClr>
              <a:buFont typeface="Courier New" panose="02070309020205020404" pitchFamily="49" charset="0"/>
              <a:buChar char="o"/>
            </a:pPr>
            <a:endParaRPr lang="en-GB" sz="1600" b="1" dirty="0">
              <a:solidFill>
                <a:srgbClr val="48FFD5"/>
              </a:solidFill>
            </a:endParaRPr>
          </a:p>
          <a:p>
            <a:pPr marL="285750" indent="-285750">
              <a:buClr>
                <a:srgbClr val="48FFD5"/>
              </a:buClr>
              <a:buFont typeface="Courier New" panose="02070309020205020404" pitchFamily="49" charset="0"/>
              <a:buChar char="o"/>
            </a:pPr>
            <a:endParaRPr lang="en-GB" sz="1600" b="1" dirty="0">
              <a:solidFill>
                <a:srgbClr val="48FFD5"/>
              </a:solidFill>
            </a:endParaRPr>
          </a:p>
          <a:p>
            <a:endParaRPr lang="en-GB" sz="1600" b="1" dirty="0">
              <a:solidFill>
                <a:srgbClr val="48FFD5"/>
              </a:solidFill>
            </a:endParaRPr>
          </a:p>
        </p:txBody>
      </p:sp>
      <p:pic>
        <p:nvPicPr>
          <p:cNvPr id="8" name="Picture 7">
            <a:extLst>
              <a:ext uri="{FF2B5EF4-FFF2-40B4-BE49-F238E27FC236}">
                <a16:creationId xmlns:a16="http://schemas.microsoft.com/office/drawing/2014/main" id="{FE9952D3-0935-4904-B54F-82F38CA2352D}"/>
              </a:ext>
            </a:extLst>
          </p:cNvPr>
          <p:cNvPicPr>
            <a:picLocks noChangeAspect="1"/>
          </p:cNvPicPr>
          <p:nvPr/>
        </p:nvPicPr>
        <p:blipFill>
          <a:blip r:embed="rId3"/>
          <a:srcRect/>
          <a:stretch/>
        </p:blipFill>
        <p:spPr>
          <a:xfrm>
            <a:off x="58748" y="2040800"/>
            <a:ext cx="3047150" cy="3047150"/>
          </a:xfrm>
          <a:prstGeom prst="rect">
            <a:avLst/>
          </a:prstGeom>
        </p:spPr>
      </p:pic>
      <p:sp>
        <p:nvSpPr>
          <p:cNvPr id="13" name="Google Shape;270;p24">
            <a:extLst>
              <a:ext uri="{FF2B5EF4-FFF2-40B4-BE49-F238E27FC236}">
                <a16:creationId xmlns:a16="http://schemas.microsoft.com/office/drawing/2014/main" id="{F0F2F951-905C-4111-8565-FFB7C60CAACD}"/>
              </a:ext>
            </a:extLst>
          </p:cNvPr>
          <p:cNvSpPr txBox="1">
            <a:spLocks/>
          </p:cNvSpPr>
          <p:nvPr/>
        </p:nvSpPr>
        <p:spPr>
          <a:xfrm>
            <a:off x="2722141" y="4614869"/>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08</a:t>
            </a:r>
          </a:p>
        </p:txBody>
      </p:sp>
    </p:spTree>
    <p:extLst>
      <p:ext uri="{BB962C8B-B14F-4D97-AF65-F5344CB8AC3E}">
        <p14:creationId xmlns:p14="http://schemas.microsoft.com/office/powerpoint/2010/main" val="352997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6" name="Picture 15">
            <a:extLst>
              <a:ext uri="{FF2B5EF4-FFF2-40B4-BE49-F238E27FC236}">
                <a16:creationId xmlns:a16="http://schemas.microsoft.com/office/drawing/2014/main" id="{A19AB76F-FAF3-49DB-B4C0-CBA1D195A07D}"/>
              </a:ext>
            </a:extLst>
          </p:cNvPr>
          <p:cNvPicPr>
            <a:picLocks noChangeAspect="1"/>
          </p:cNvPicPr>
          <p:nvPr/>
        </p:nvPicPr>
        <p:blipFill>
          <a:blip r:embed="rId3"/>
          <a:stretch>
            <a:fillRect/>
          </a:stretch>
        </p:blipFill>
        <p:spPr>
          <a:xfrm>
            <a:off x="5510783" y="1345977"/>
            <a:ext cx="3857174" cy="2035302"/>
          </a:xfrm>
          <a:prstGeom prst="rect">
            <a:avLst/>
          </a:prstGeom>
        </p:spPr>
      </p:pic>
      <p:sp>
        <p:nvSpPr>
          <p:cNvPr id="28" name="TextBox 27">
            <a:extLst>
              <a:ext uri="{FF2B5EF4-FFF2-40B4-BE49-F238E27FC236}">
                <a16:creationId xmlns:a16="http://schemas.microsoft.com/office/drawing/2014/main" id="{208DDD15-0B6D-4AEC-9E5B-47A8F6F82C31}"/>
              </a:ext>
            </a:extLst>
          </p:cNvPr>
          <p:cNvSpPr txBox="1"/>
          <p:nvPr/>
        </p:nvSpPr>
        <p:spPr>
          <a:xfrm>
            <a:off x="332548" y="2033141"/>
            <a:ext cx="5762182" cy="1077218"/>
          </a:xfrm>
          <a:prstGeom prst="rect">
            <a:avLst/>
          </a:prstGeom>
          <a:noFill/>
        </p:spPr>
        <p:txBody>
          <a:bodyPr wrap="square" rtlCol="0">
            <a:spAutoFit/>
          </a:bodyPr>
          <a:lstStyle/>
          <a:p>
            <a:r>
              <a:rPr lang="en-US" sz="1600" b="1" dirty="0">
                <a:solidFill>
                  <a:schemeClr val="bg1"/>
                </a:solidFill>
              </a:rPr>
              <a:t>Microsoft</a:t>
            </a:r>
            <a:r>
              <a:rPr lang="en-US" sz="1600" dirty="0">
                <a:solidFill>
                  <a:schemeClr val="bg1"/>
                </a:solidFill>
              </a:rPr>
              <a:t> </a:t>
            </a:r>
            <a:r>
              <a:rPr lang="en-US" sz="1600" b="1" dirty="0">
                <a:solidFill>
                  <a:schemeClr val="bg1"/>
                </a:solidFill>
              </a:rPr>
              <a:t>Azure</a:t>
            </a:r>
            <a:r>
              <a:rPr lang="en-US" sz="1600" dirty="0">
                <a:solidFill>
                  <a:schemeClr val="bg1"/>
                </a:solidFill>
              </a:rPr>
              <a:t> is a leading cloud platform offering versatile solutions for businesses and developers. With global data centers, it provides scalability and security for a wide range of applications, making it a top choice for digital innovation.</a:t>
            </a:r>
            <a:endParaRPr lang="en-GB" sz="1600" dirty="0">
              <a:solidFill>
                <a:schemeClr val="bg1"/>
              </a:solidFill>
            </a:endParaRPr>
          </a:p>
        </p:txBody>
      </p:sp>
    </p:spTree>
    <p:extLst>
      <p:ext uri="{BB962C8B-B14F-4D97-AF65-F5344CB8AC3E}">
        <p14:creationId xmlns:p14="http://schemas.microsoft.com/office/powerpoint/2010/main" val="899069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28" name="TextBox 27">
            <a:extLst>
              <a:ext uri="{FF2B5EF4-FFF2-40B4-BE49-F238E27FC236}">
                <a16:creationId xmlns:a16="http://schemas.microsoft.com/office/drawing/2014/main" id="{208DDD15-0B6D-4AEC-9E5B-47A8F6F82C31}"/>
              </a:ext>
            </a:extLst>
          </p:cNvPr>
          <p:cNvSpPr txBox="1"/>
          <p:nvPr/>
        </p:nvSpPr>
        <p:spPr>
          <a:xfrm>
            <a:off x="180148" y="2033141"/>
            <a:ext cx="5762182" cy="1077218"/>
          </a:xfrm>
          <a:prstGeom prst="rect">
            <a:avLst/>
          </a:prstGeom>
          <a:noFill/>
        </p:spPr>
        <p:txBody>
          <a:bodyPr wrap="square" rtlCol="0">
            <a:spAutoFit/>
          </a:bodyPr>
          <a:lstStyle/>
          <a:p>
            <a:r>
              <a:rPr lang="en-US" sz="1600" b="1" dirty="0">
                <a:solidFill>
                  <a:schemeClr val="bg1"/>
                </a:solidFill>
              </a:rPr>
              <a:t>GitHub Actions </a:t>
            </a:r>
            <a:r>
              <a:rPr lang="en-US" sz="1600" dirty="0">
                <a:solidFill>
                  <a:schemeClr val="bg1"/>
                </a:solidFill>
              </a:rPr>
              <a:t>is a powerful automation and (CI/CD) tool offered by GitHub.</a:t>
            </a:r>
          </a:p>
          <a:p>
            <a:r>
              <a:rPr lang="en-US" sz="1600" dirty="0">
                <a:solidFill>
                  <a:schemeClr val="bg1"/>
                </a:solidFill>
              </a:rPr>
              <a:t>It enables developers to automate workflows, build, test, and deploy code directly from their GitHub repositories</a:t>
            </a:r>
            <a:endParaRPr lang="en-GB" sz="1600" dirty="0">
              <a:solidFill>
                <a:schemeClr val="bg1"/>
              </a:solidFill>
            </a:endParaRPr>
          </a:p>
        </p:txBody>
      </p:sp>
      <p:pic>
        <p:nvPicPr>
          <p:cNvPr id="6" name="Picture 5">
            <a:extLst>
              <a:ext uri="{FF2B5EF4-FFF2-40B4-BE49-F238E27FC236}">
                <a16:creationId xmlns:a16="http://schemas.microsoft.com/office/drawing/2014/main" id="{012E3DF8-E308-40D5-840A-E7071FD46148}"/>
              </a:ext>
            </a:extLst>
          </p:cNvPr>
          <p:cNvPicPr>
            <a:picLocks noChangeAspect="1"/>
          </p:cNvPicPr>
          <p:nvPr/>
        </p:nvPicPr>
        <p:blipFill>
          <a:blip r:embed="rId3"/>
          <a:srcRect/>
          <a:stretch/>
        </p:blipFill>
        <p:spPr>
          <a:xfrm>
            <a:off x="5421539" y="441736"/>
            <a:ext cx="3722461" cy="3722461"/>
          </a:xfrm>
          <a:prstGeom prst="rect">
            <a:avLst/>
          </a:prstGeom>
        </p:spPr>
      </p:pic>
    </p:spTree>
    <p:extLst>
      <p:ext uri="{BB962C8B-B14F-4D97-AF65-F5344CB8AC3E}">
        <p14:creationId xmlns:p14="http://schemas.microsoft.com/office/powerpoint/2010/main" val="1492577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6" name="Picture 15">
            <a:extLst>
              <a:ext uri="{FF2B5EF4-FFF2-40B4-BE49-F238E27FC236}">
                <a16:creationId xmlns:a16="http://schemas.microsoft.com/office/drawing/2014/main" id="{A19AB76F-FAF3-49DB-B4C0-CBA1D195A07D}"/>
              </a:ext>
            </a:extLst>
          </p:cNvPr>
          <p:cNvPicPr>
            <a:picLocks noChangeAspect="1"/>
          </p:cNvPicPr>
          <p:nvPr/>
        </p:nvPicPr>
        <p:blipFill>
          <a:blip r:embed="rId3"/>
          <a:srcRect/>
          <a:stretch/>
        </p:blipFill>
        <p:spPr>
          <a:xfrm>
            <a:off x="5421539" y="441736"/>
            <a:ext cx="3722461" cy="3722461"/>
          </a:xfrm>
          <a:prstGeom prst="rect">
            <a:avLst/>
          </a:prstGeom>
        </p:spPr>
      </p:pic>
      <p:sp>
        <p:nvSpPr>
          <p:cNvPr id="28" name="TextBox 27">
            <a:extLst>
              <a:ext uri="{FF2B5EF4-FFF2-40B4-BE49-F238E27FC236}">
                <a16:creationId xmlns:a16="http://schemas.microsoft.com/office/drawing/2014/main" id="{208DDD15-0B6D-4AEC-9E5B-47A8F6F82C31}"/>
              </a:ext>
            </a:extLst>
          </p:cNvPr>
          <p:cNvSpPr txBox="1"/>
          <p:nvPr/>
        </p:nvSpPr>
        <p:spPr>
          <a:xfrm>
            <a:off x="647508" y="2040126"/>
            <a:ext cx="5762182" cy="1077218"/>
          </a:xfrm>
          <a:prstGeom prst="rect">
            <a:avLst/>
          </a:prstGeom>
          <a:noFill/>
        </p:spPr>
        <p:txBody>
          <a:bodyPr wrap="square" rtlCol="0">
            <a:spAutoFit/>
          </a:bodyPr>
          <a:lstStyle/>
          <a:p>
            <a:pPr marL="285750" indent="-285750">
              <a:buClr>
                <a:schemeClr val="bg1"/>
              </a:buClr>
              <a:buFont typeface="Courier New" panose="02070309020205020404" pitchFamily="49" charset="0"/>
              <a:buChar char="o"/>
            </a:pPr>
            <a:r>
              <a:rPr lang="en-US" sz="1600" b="1" dirty="0">
                <a:solidFill>
                  <a:schemeClr val="bg1"/>
                </a:solidFill>
              </a:rPr>
              <a:t>CI / CD Platform</a:t>
            </a:r>
          </a:p>
          <a:p>
            <a:pPr marL="285750" indent="-285750">
              <a:buClr>
                <a:schemeClr val="bg1"/>
              </a:buClr>
              <a:buFont typeface="Courier New" panose="02070309020205020404" pitchFamily="49" charset="0"/>
              <a:buChar char="o"/>
            </a:pPr>
            <a:r>
              <a:rPr lang="en-US" sz="1600" b="1" dirty="0">
                <a:solidFill>
                  <a:schemeClr val="bg1"/>
                </a:solidFill>
              </a:rPr>
              <a:t>Integrated into GitHub repository</a:t>
            </a:r>
          </a:p>
          <a:p>
            <a:pPr marL="285750" indent="-285750">
              <a:buClr>
                <a:schemeClr val="bg1"/>
              </a:buClr>
              <a:buFont typeface="Courier New" panose="02070309020205020404" pitchFamily="49" charset="0"/>
              <a:buChar char="o"/>
            </a:pPr>
            <a:r>
              <a:rPr lang="en-US" sz="1600" b="1" dirty="0">
                <a:solidFill>
                  <a:schemeClr val="bg1"/>
                </a:solidFill>
              </a:rPr>
              <a:t>Organized into workflows</a:t>
            </a:r>
          </a:p>
          <a:p>
            <a:pPr marL="285750" indent="-285750">
              <a:buClr>
                <a:schemeClr val="bg1"/>
              </a:buClr>
              <a:buFont typeface="Courier New" panose="02070309020205020404" pitchFamily="49" charset="0"/>
              <a:buChar char="o"/>
            </a:pPr>
            <a:r>
              <a:rPr lang="en-US" sz="1600" b="1" dirty="0">
                <a:solidFill>
                  <a:schemeClr val="bg1"/>
                </a:solidFill>
              </a:rPr>
              <a:t>Actions runs on events</a:t>
            </a:r>
          </a:p>
        </p:txBody>
      </p:sp>
      <p:sp>
        <p:nvSpPr>
          <p:cNvPr id="5" name="TextBox 4">
            <a:extLst>
              <a:ext uri="{FF2B5EF4-FFF2-40B4-BE49-F238E27FC236}">
                <a16:creationId xmlns:a16="http://schemas.microsoft.com/office/drawing/2014/main" id="{0BA89120-2870-4FDB-932A-BAD68860BD13}"/>
              </a:ext>
            </a:extLst>
          </p:cNvPr>
          <p:cNvSpPr txBox="1"/>
          <p:nvPr/>
        </p:nvSpPr>
        <p:spPr>
          <a:xfrm>
            <a:off x="982204" y="3117344"/>
            <a:ext cx="4572000" cy="830997"/>
          </a:xfrm>
          <a:prstGeom prst="rect">
            <a:avLst/>
          </a:prstGeom>
          <a:noFill/>
        </p:spPr>
        <p:txBody>
          <a:bodyPr wrap="square">
            <a:spAutoFit/>
          </a:bodyPr>
          <a:lstStyle/>
          <a:p>
            <a:pPr marL="285750" lvl="7" indent="-285750">
              <a:buClr>
                <a:schemeClr val="bg1"/>
              </a:buClr>
              <a:buFont typeface="Arial" panose="020B0604020202020204" pitchFamily="34" charset="0"/>
              <a:buChar char="•"/>
            </a:pPr>
            <a:r>
              <a:rPr lang="en-US" sz="1600" b="1" dirty="0">
                <a:solidFill>
                  <a:schemeClr val="bg1"/>
                </a:solidFill>
              </a:rPr>
              <a:t>Push</a:t>
            </a:r>
          </a:p>
          <a:p>
            <a:pPr marL="285750" lvl="6" indent="-285750">
              <a:buClr>
                <a:schemeClr val="bg1"/>
              </a:buClr>
              <a:buFont typeface="Arial" panose="020B0604020202020204" pitchFamily="34" charset="0"/>
              <a:buChar char="•"/>
            </a:pPr>
            <a:r>
              <a:rPr lang="en-US" sz="1600" b="1" dirty="0">
                <a:solidFill>
                  <a:schemeClr val="bg1"/>
                </a:solidFill>
              </a:rPr>
              <a:t>New issues</a:t>
            </a:r>
          </a:p>
          <a:p>
            <a:pPr marL="285750" lvl="6" indent="-285750">
              <a:buClr>
                <a:schemeClr val="bg1"/>
              </a:buClr>
              <a:buFont typeface="Arial" panose="020B0604020202020204" pitchFamily="34" charset="0"/>
              <a:buChar char="•"/>
            </a:pPr>
            <a:r>
              <a:rPr lang="en-US" sz="1600" b="1" dirty="0">
                <a:solidFill>
                  <a:schemeClr val="bg1"/>
                </a:solidFill>
              </a:rPr>
              <a:t>Defined in a YAML file </a:t>
            </a:r>
            <a:endParaRPr lang="en-GB" sz="1600" dirty="0">
              <a:solidFill>
                <a:schemeClr val="bg1"/>
              </a:solidFill>
            </a:endParaRPr>
          </a:p>
        </p:txBody>
      </p:sp>
    </p:spTree>
    <p:extLst>
      <p:ext uri="{BB962C8B-B14F-4D97-AF65-F5344CB8AC3E}">
        <p14:creationId xmlns:p14="http://schemas.microsoft.com/office/powerpoint/2010/main" val="3393854256"/>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6" name="Picture 15">
            <a:extLst>
              <a:ext uri="{FF2B5EF4-FFF2-40B4-BE49-F238E27FC236}">
                <a16:creationId xmlns:a16="http://schemas.microsoft.com/office/drawing/2014/main" id="{A19AB76F-FAF3-49DB-B4C0-CBA1D195A07D}"/>
              </a:ext>
            </a:extLst>
          </p:cNvPr>
          <p:cNvPicPr>
            <a:picLocks noChangeAspect="1"/>
          </p:cNvPicPr>
          <p:nvPr/>
        </p:nvPicPr>
        <p:blipFill>
          <a:blip r:embed="rId3"/>
          <a:srcRect/>
          <a:stretch/>
        </p:blipFill>
        <p:spPr>
          <a:xfrm>
            <a:off x="3640409" y="-76424"/>
            <a:ext cx="1863181" cy="1863181"/>
          </a:xfrm>
          <a:prstGeom prst="rect">
            <a:avLst/>
          </a:prstGeom>
        </p:spPr>
      </p:pic>
      <p:sp>
        <p:nvSpPr>
          <p:cNvPr id="4" name="Rectangle: Rounded Corners 3">
            <a:extLst>
              <a:ext uri="{FF2B5EF4-FFF2-40B4-BE49-F238E27FC236}">
                <a16:creationId xmlns:a16="http://schemas.microsoft.com/office/drawing/2014/main" id="{72F05F5F-4850-46EF-B794-4B345A9EADB7}"/>
              </a:ext>
            </a:extLst>
          </p:cNvPr>
          <p:cNvSpPr/>
          <p:nvPr/>
        </p:nvSpPr>
        <p:spPr>
          <a:xfrm>
            <a:off x="618065" y="2266950"/>
            <a:ext cx="1329267" cy="609600"/>
          </a:xfrm>
          <a:prstGeom prst="roundRect">
            <a:avLst/>
          </a:prstGeom>
          <a:no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27A3C9E3-4E59-4D57-AF54-4B9CDA54DD17}"/>
              </a:ext>
            </a:extLst>
          </p:cNvPr>
          <p:cNvSpPr/>
          <p:nvPr/>
        </p:nvSpPr>
        <p:spPr>
          <a:xfrm>
            <a:off x="2743198" y="2266947"/>
            <a:ext cx="1329267" cy="609600"/>
          </a:xfrm>
          <a:prstGeom prst="roundRect">
            <a:avLst/>
          </a:prstGeom>
          <a:no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5825F6F5-E90C-4048-9BEC-C5566B744B45}"/>
              </a:ext>
            </a:extLst>
          </p:cNvPr>
          <p:cNvSpPr/>
          <p:nvPr/>
        </p:nvSpPr>
        <p:spPr>
          <a:xfrm>
            <a:off x="5020741" y="2266946"/>
            <a:ext cx="1329267" cy="609600"/>
          </a:xfrm>
          <a:prstGeom prst="roundRect">
            <a:avLst/>
          </a:prstGeom>
          <a:no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F8582F92-F46D-442E-B6B9-47186F95E21A}"/>
              </a:ext>
            </a:extLst>
          </p:cNvPr>
          <p:cNvSpPr/>
          <p:nvPr/>
        </p:nvSpPr>
        <p:spPr>
          <a:xfrm>
            <a:off x="7154340" y="2266943"/>
            <a:ext cx="1329267" cy="609600"/>
          </a:xfrm>
          <a:prstGeom prst="roundRect">
            <a:avLst/>
          </a:prstGeom>
          <a:no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9BDA0808-6A12-406E-ACE3-4959F27F42DF}"/>
              </a:ext>
            </a:extLst>
          </p:cNvPr>
          <p:cNvCxnSpPr>
            <a:cxnSpLocks/>
            <a:stCxn id="16" idx="1"/>
            <a:endCxn id="4" idx="0"/>
          </p:cNvCxnSpPr>
          <p:nvPr/>
        </p:nvCxnSpPr>
        <p:spPr>
          <a:xfrm flipH="1">
            <a:off x="1282699" y="855167"/>
            <a:ext cx="2357710" cy="14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B5741C6-4CC9-4A03-9ADE-1322D525900C}"/>
              </a:ext>
            </a:extLst>
          </p:cNvPr>
          <p:cNvCxnSpPr>
            <a:stCxn id="16" idx="2"/>
            <a:endCxn id="7" idx="0"/>
          </p:cNvCxnSpPr>
          <p:nvPr/>
        </p:nvCxnSpPr>
        <p:spPr>
          <a:xfrm flipH="1">
            <a:off x="3407832" y="1786757"/>
            <a:ext cx="1164168" cy="480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E6AE31-F7F3-4470-B644-6C0A3A3D428F}"/>
              </a:ext>
            </a:extLst>
          </p:cNvPr>
          <p:cNvCxnSpPr>
            <a:stCxn id="16" idx="2"/>
            <a:endCxn id="11" idx="0"/>
          </p:cNvCxnSpPr>
          <p:nvPr/>
        </p:nvCxnSpPr>
        <p:spPr>
          <a:xfrm>
            <a:off x="4572000" y="1786757"/>
            <a:ext cx="1113375" cy="48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A7C4DD-17EC-4FDA-B57C-D7F566ED09C3}"/>
              </a:ext>
            </a:extLst>
          </p:cNvPr>
          <p:cNvCxnSpPr>
            <a:cxnSpLocks/>
            <a:stCxn id="16" idx="3"/>
            <a:endCxn id="12" idx="0"/>
          </p:cNvCxnSpPr>
          <p:nvPr/>
        </p:nvCxnSpPr>
        <p:spPr>
          <a:xfrm>
            <a:off x="5503590" y="855167"/>
            <a:ext cx="2315384" cy="1411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2453588-F3EA-4D04-AF71-E7F8DD7D250A}"/>
              </a:ext>
            </a:extLst>
          </p:cNvPr>
          <p:cNvSpPr txBox="1"/>
          <p:nvPr/>
        </p:nvSpPr>
        <p:spPr>
          <a:xfrm>
            <a:off x="690066" y="2402466"/>
            <a:ext cx="1185263" cy="338554"/>
          </a:xfrm>
          <a:prstGeom prst="rect">
            <a:avLst/>
          </a:prstGeom>
          <a:noFill/>
        </p:spPr>
        <p:txBody>
          <a:bodyPr wrap="square">
            <a:spAutoFit/>
          </a:bodyPr>
          <a:lstStyle/>
          <a:p>
            <a:pPr lvl="7">
              <a:buClr>
                <a:schemeClr val="bg1"/>
              </a:buClr>
            </a:pPr>
            <a:r>
              <a:rPr lang="en-GB" sz="1600" dirty="0">
                <a:solidFill>
                  <a:schemeClr val="bg1"/>
                </a:solidFill>
              </a:rPr>
              <a:t>Workflows</a:t>
            </a:r>
          </a:p>
        </p:txBody>
      </p:sp>
      <p:sp>
        <p:nvSpPr>
          <p:cNvPr id="26" name="TextBox 25">
            <a:extLst>
              <a:ext uri="{FF2B5EF4-FFF2-40B4-BE49-F238E27FC236}">
                <a16:creationId xmlns:a16="http://schemas.microsoft.com/office/drawing/2014/main" id="{A583060A-87D0-43A5-9C84-31C66D9769CB}"/>
              </a:ext>
            </a:extLst>
          </p:cNvPr>
          <p:cNvSpPr txBox="1"/>
          <p:nvPr/>
        </p:nvSpPr>
        <p:spPr>
          <a:xfrm>
            <a:off x="3043806" y="2402463"/>
            <a:ext cx="833928" cy="338554"/>
          </a:xfrm>
          <a:prstGeom prst="rect">
            <a:avLst/>
          </a:prstGeom>
          <a:noFill/>
        </p:spPr>
        <p:txBody>
          <a:bodyPr wrap="square">
            <a:spAutoFit/>
          </a:bodyPr>
          <a:lstStyle/>
          <a:p>
            <a:pPr lvl="7">
              <a:buClr>
                <a:schemeClr val="bg1"/>
              </a:buClr>
            </a:pPr>
            <a:r>
              <a:rPr lang="en-GB" sz="1600" dirty="0">
                <a:solidFill>
                  <a:schemeClr val="bg1"/>
                </a:solidFill>
              </a:rPr>
              <a:t>Events</a:t>
            </a:r>
          </a:p>
        </p:txBody>
      </p:sp>
      <p:sp>
        <p:nvSpPr>
          <p:cNvPr id="27" name="TextBox 26">
            <a:extLst>
              <a:ext uri="{FF2B5EF4-FFF2-40B4-BE49-F238E27FC236}">
                <a16:creationId xmlns:a16="http://schemas.microsoft.com/office/drawing/2014/main" id="{F54D0BE6-3B1D-4C00-8F03-D17C1C0C710D}"/>
              </a:ext>
            </a:extLst>
          </p:cNvPr>
          <p:cNvSpPr txBox="1"/>
          <p:nvPr/>
        </p:nvSpPr>
        <p:spPr>
          <a:xfrm>
            <a:off x="5414477" y="2402463"/>
            <a:ext cx="833928" cy="338554"/>
          </a:xfrm>
          <a:prstGeom prst="rect">
            <a:avLst/>
          </a:prstGeom>
          <a:noFill/>
        </p:spPr>
        <p:txBody>
          <a:bodyPr wrap="square">
            <a:spAutoFit/>
          </a:bodyPr>
          <a:lstStyle/>
          <a:p>
            <a:pPr lvl="7">
              <a:buClr>
                <a:schemeClr val="bg1"/>
              </a:buClr>
            </a:pPr>
            <a:r>
              <a:rPr lang="en-GB" sz="1600" dirty="0">
                <a:solidFill>
                  <a:schemeClr val="bg1"/>
                </a:solidFill>
              </a:rPr>
              <a:t>Jobs</a:t>
            </a:r>
          </a:p>
        </p:txBody>
      </p:sp>
      <p:sp>
        <p:nvSpPr>
          <p:cNvPr id="29" name="TextBox 28">
            <a:extLst>
              <a:ext uri="{FF2B5EF4-FFF2-40B4-BE49-F238E27FC236}">
                <a16:creationId xmlns:a16="http://schemas.microsoft.com/office/drawing/2014/main" id="{F5AD6CF5-7C38-4EED-A31D-5C2B8035D143}"/>
              </a:ext>
            </a:extLst>
          </p:cNvPr>
          <p:cNvSpPr txBox="1"/>
          <p:nvPr/>
        </p:nvSpPr>
        <p:spPr>
          <a:xfrm>
            <a:off x="7438014" y="2402463"/>
            <a:ext cx="990519" cy="338554"/>
          </a:xfrm>
          <a:prstGeom prst="rect">
            <a:avLst/>
          </a:prstGeom>
          <a:noFill/>
        </p:spPr>
        <p:txBody>
          <a:bodyPr wrap="square">
            <a:spAutoFit/>
          </a:bodyPr>
          <a:lstStyle/>
          <a:p>
            <a:pPr lvl="7">
              <a:buClr>
                <a:schemeClr val="bg1"/>
              </a:buClr>
            </a:pPr>
            <a:r>
              <a:rPr lang="en-GB" sz="1600" dirty="0">
                <a:solidFill>
                  <a:schemeClr val="bg1"/>
                </a:solidFill>
              </a:rPr>
              <a:t>Actions</a:t>
            </a:r>
          </a:p>
        </p:txBody>
      </p:sp>
      <p:sp>
        <p:nvSpPr>
          <p:cNvPr id="30" name="TextBox 29">
            <a:extLst>
              <a:ext uri="{FF2B5EF4-FFF2-40B4-BE49-F238E27FC236}">
                <a16:creationId xmlns:a16="http://schemas.microsoft.com/office/drawing/2014/main" id="{BB780EF6-2126-43E2-B12E-69E2871BB1B7}"/>
              </a:ext>
            </a:extLst>
          </p:cNvPr>
          <p:cNvSpPr txBox="1"/>
          <p:nvPr/>
        </p:nvSpPr>
        <p:spPr>
          <a:xfrm>
            <a:off x="618065" y="3490336"/>
            <a:ext cx="1134535" cy="1323439"/>
          </a:xfrm>
          <a:prstGeom prst="rect">
            <a:avLst/>
          </a:prstGeom>
          <a:noFill/>
        </p:spPr>
        <p:txBody>
          <a:bodyPr wrap="square">
            <a:spAutoFit/>
          </a:bodyPr>
          <a:lstStyle/>
          <a:p>
            <a:pPr lvl="7" algn="ctr">
              <a:buClr>
                <a:schemeClr val="bg1"/>
              </a:buClr>
            </a:pPr>
            <a:r>
              <a:rPr lang="en-GB" sz="1600" dirty="0">
                <a:solidFill>
                  <a:schemeClr val="bg1"/>
                </a:solidFill>
              </a:rPr>
              <a:t>The Overall Process</a:t>
            </a:r>
          </a:p>
          <a:p>
            <a:pPr lvl="7" algn="ctr">
              <a:buClr>
                <a:schemeClr val="bg1"/>
              </a:buClr>
            </a:pPr>
            <a:r>
              <a:rPr lang="en-GB" sz="1600" dirty="0">
                <a:solidFill>
                  <a:schemeClr val="bg1"/>
                </a:solidFill>
              </a:rPr>
              <a:t>Runs on runners</a:t>
            </a:r>
          </a:p>
        </p:txBody>
      </p:sp>
      <p:sp>
        <p:nvSpPr>
          <p:cNvPr id="31" name="TextBox 30">
            <a:extLst>
              <a:ext uri="{FF2B5EF4-FFF2-40B4-BE49-F238E27FC236}">
                <a16:creationId xmlns:a16="http://schemas.microsoft.com/office/drawing/2014/main" id="{641E353C-A30F-49A7-A5AE-1EDD47CEA328}"/>
              </a:ext>
            </a:extLst>
          </p:cNvPr>
          <p:cNvSpPr txBox="1"/>
          <p:nvPr/>
        </p:nvSpPr>
        <p:spPr>
          <a:xfrm>
            <a:off x="2793999" y="3457330"/>
            <a:ext cx="1134535" cy="830997"/>
          </a:xfrm>
          <a:prstGeom prst="rect">
            <a:avLst/>
          </a:prstGeom>
          <a:noFill/>
        </p:spPr>
        <p:txBody>
          <a:bodyPr wrap="square">
            <a:spAutoFit/>
          </a:bodyPr>
          <a:lstStyle/>
          <a:p>
            <a:pPr lvl="7" algn="ctr">
              <a:buClr>
                <a:schemeClr val="bg1"/>
              </a:buClr>
            </a:pPr>
            <a:r>
              <a:rPr lang="en-GB" sz="1600" dirty="0">
                <a:solidFill>
                  <a:schemeClr val="bg1"/>
                </a:solidFill>
              </a:rPr>
              <a:t>The </a:t>
            </a:r>
          </a:p>
          <a:p>
            <a:pPr lvl="7" algn="ctr">
              <a:buClr>
                <a:schemeClr val="bg1"/>
              </a:buClr>
            </a:pPr>
            <a:r>
              <a:rPr lang="en-GB" sz="1600" dirty="0">
                <a:solidFill>
                  <a:schemeClr val="bg1"/>
                </a:solidFill>
              </a:rPr>
              <a:t>Jobs triggers</a:t>
            </a:r>
          </a:p>
        </p:txBody>
      </p:sp>
      <p:sp>
        <p:nvSpPr>
          <p:cNvPr id="32" name="TextBox 31">
            <a:extLst>
              <a:ext uri="{FF2B5EF4-FFF2-40B4-BE49-F238E27FC236}">
                <a16:creationId xmlns:a16="http://schemas.microsoft.com/office/drawing/2014/main" id="{64A154C1-0FA9-4513-86F9-59E6566BEF7C}"/>
              </a:ext>
            </a:extLst>
          </p:cNvPr>
          <p:cNvSpPr txBox="1"/>
          <p:nvPr/>
        </p:nvSpPr>
        <p:spPr>
          <a:xfrm>
            <a:off x="5190070" y="3457330"/>
            <a:ext cx="1134535" cy="1077218"/>
          </a:xfrm>
          <a:prstGeom prst="rect">
            <a:avLst/>
          </a:prstGeom>
          <a:noFill/>
        </p:spPr>
        <p:txBody>
          <a:bodyPr wrap="square">
            <a:spAutoFit/>
          </a:bodyPr>
          <a:lstStyle/>
          <a:p>
            <a:pPr lvl="7" algn="ctr">
              <a:buClr>
                <a:schemeClr val="bg1"/>
              </a:buClr>
            </a:pPr>
            <a:r>
              <a:rPr lang="en-GB" sz="1600" dirty="0">
                <a:solidFill>
                  <a:schemeClr val="bg1"/>
                </a:solidFill>
              </a:rPr>
              <a:t>A grouping of steps to execute</a:t>
            </a:r>
          </a:p>
        </p:txBody>
      </p:sp>
      <p:sp>
        <p:nvSpPr>
          <p:cNvPr id="33" name="TextBox 32">
            <a:extLst>
              <a:ext uri="{FF2B5EF4-FFF2-40B4-BE49-F238E27FC236}">
                <a16:creationId xmlns:a16="http://schemas.microsoft.com/office/drawing/2014/main" id="{979EF451-D24C-4224-AB3A-8D5938D72B00}"/>
              </a:ext>
            </a:extLst>
          </p:cNvPr>
          <p:cNvSpPr txBox="1"/>
          <p:nvPr/>
        </p:nvSpPr>
        <p:spPr>
          <a:xfrm>
            <a:off x="7340607" y="3457330"/>
            <a:ext cx="1134535" cy="1569660"/>
          </a:xfrm>
          <a:prstGeom prst="rect">
            <a:avLst/>
          </a:prstGeom>
          <a:noFill/>
        </p:spPr>
        <p:txBody>
          <a:bodyPr wrap="square">
            <a:spAutoFit/>
          </a:bodyPr>
          <a:lstStyle/>
          <a:p>
            <a:pPr lvl="7" algn="ctr">
              <a:buClr>
                <a:schemeClr val="bg1"/>
              </a:buClr>
            </a:pPr>
            <a:r>
              <a:rPr lang="en-GB" sz="1600" dirty="0">
                <a:solidFill>
                  <a:schemeClr val="bg1"/>
                </a:solidFill>
              </a:rPr>
              <a:t>Built-in tasks that performs a common complex tasks</a:t>
            </a:r>
          </a:p>
        </p:txBody>
      </p:sp>
    </p:spTree>
    <p:extLst>
      <p:ext uri="{BB962C8B-B14F-4D97-AF65-F5344CB8AC3E}">
        <p14:creationId xmlns:p14="http://schemas.microsoft.com/office/powerpoint/2010/main" val="101711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5" name="Picture 4">
            <a:extLst>
              <a:ext uri="{FF2B5EF4-FFF2-40B4-BE49-F238E27FC236}">
                <a16:creationId xmlns:a16="http://schemas.microsoft.com/office/drawing/2014/main" id="{7572F064-078E-4674-9528-E80FFBAFC2D3}"/>
              </a:ext>
            </a:extLst>
          </p:cNvPr>
          <p:cNvPicPr>
            <a:picLocks noChangeAspect="1"/>
          </p:cNvPicPr>
          <p:nvPr/>
        </p:nvPicPr>
        <p:blipFill>
          <a:blip r:embed="rId3"/>
          <a:srcRect/>
          <a:stretch/>
        </p:blipFill>
        <p:spPr>
          <a:xfrm>
            <a:off x="0" y="364311"/>
            <a:ext cx="9144000" cy="4414877"/>
          </a:xfrm>
          <a:prstGeom prst="rect">
            <a:avLst/>
          </a:prstGeom>
        </p:spPr>
      </p:pic>
      <p:sp>
        <p:nvSpPr>
          <p:cNvPr id="8" name="Google Shape;270;p24">
            <a:extLst>
              <a:ext uri="{FF2B5EF4-FFF2-40B4-BE49-F238E27FC236}">
                <a16:creationId xmlns:a16="http://schemas.microsoft.com/office/drawing/2014/main" id="{BBD196BC-EB3F-4D99-98C5-C68B343630E2}"/>
              </a:ext>
            </a:extLst>
          </p:cNvPr>
          <p:cNvSpPr txBox="1">
            <a:spLocks/>
          </p:cNvSpPr>
          <p:nvPr/>
        </p:nvSpPr>
        <p:spPr>
          <a:xfrm>
            <a:off x="1386101" y="1815789"/>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600" dirty="0">
                <a:solidFill>
                  <a:srgbClr val="48FFD5"/>
                </a:solidFill>
                <a:latin typeface="Impact"/>
                <a:ea typeface="Impact"/>
                <a:cs typeface="Impact"/>
                <a:sym typeface="Impact"/>
              </a:rPr>
              <a:t>01</a:t>
            </a:r>
            <a:endParaRPr lang="en-GB" dirty="0">
              <a:solidFill>
                <a:srgbClr val="48FFD5"/>
              </a:solidFill>
              <a:latin typeface="Impact"/>
              <a:ea typeface="Impact"/>
              <a:cs typeface="Impact"/>
              <a:sym typeface="Impact"/>
            </a:endParaRPr>
          </a:p>
        </p:txBody>
      </p:sp>
      <p:sp>
        <p:nvSpPr>
          <p:cNvPr id="9" name="Google Shape;270;p24">
            <a:extLst>
              <a:ext uri="{FF2B5EF4-FFF2-40B4-BE49-F238E27FC236}">
                <a16:creationId xmlns:a16="http://schemas.microsoft.com/office/drawing/2014/main" id="{B7016882-753D-4A1C-B7D4-E7A657152093}"/>
              </a:ext>
            </a:extLst>
          </p:cNvPr>
          <p:cNvSpPr txBox="1">
            <a:spLocks/>
          </p:cNvSpPr>
          <p:nvPr/>
        </p:nvSpPr>
        <p:spPr>
          <a:xfrm>
            <a:off x="2346221" y="2349189"/>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600" dirty="0">
                <a:solidFill>
                  <a:srgbClr val="48FFD5"/>
                </a:solidFill>
                <a:latin typeface="Impact"/>
                <a:ea typeface="Impact"/>
                <a:cs typeface="Impact"/>
                <a:sym typeface="Impact"/>
              </a:rPr>
              <a:t>02</a:t>
            </a:r>
            <a:endParaRPr lang="en-GB" dirty="0">
              <a:solidFill>
                <a:srgbClr val="48FFD5"/>
              </a:solidFill>
              <a:latin typeface="Impact"/>
              <a:ea typeface="Impact"/>
              <a:cs typeface="Impact"/>
              <a:sym typeface="Impact"/>
            </a:endParaRPr>
          </a:p>
        </p:txBody>
      </p:sp>
      <p:sp>
        <p:nvSpPr>
          <p:cNvPr id="10" name="Google Shape;270;p24">
            <a:extLst>
              <a:ext uri="{FF2B5EF4-FFF2-40B4-BE49-F238E27FC236}">
                <a16:creationId xmlns:a16="http://schemas.microsoft.com/office/drawing/2014/main" id="{06FCB4F0-34B6-4AEB-9A4D-98855C1ABD71}"/>
              </a:ext>
            </a:extLst>
          </p:cNvPr>
          <p:cNvSpPr txBox="1">
            <a:spLocks/>
          </p:cNvSpPr>
          <p:nvPr/>
        </p:nvSpPr>
        <p:spPr>
          <a:xfrm>
            <a:off x="2871531" y="2877509"/>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600" dirty="0">
                <a:solidFill>
                  <a:srgbClr val="48FFD5"/>
                </a:solidFill>
                <a:latin typeface="Impact"/>
                <a:ea typeface="Impact"/>
                <a:cs typeface="Impact"/>
                <a:sym typeface="Impact"/>
              </a:rPr>
              <a:t>03</a:t>
            </a:r>
            <a:endParaRPr lang="en-GB" dirty="0">
              <a:solidFill>
                <a:srgbClr val="48FFD5"/>
              </a:solidFill>
              <a:latin typeface="Impact"/>
              <a:ea typeface="Impact"/>
              <a:cs typeface="Impact"/>
              <a:sym typeface="Impact"/>
            </a:endParaRPr>
          </a:p>
        </p:txBody>
      </p:sp>
      <p:sp>
        <p:nvSpPr>
          <p:cNvPr id="11" name="Google Shape;270;p24">
            <a:extLst>
              <a:ext uri="{FF2B5EF4-FFF2-40B4-BE49-F238E27FC236}">
                <a16:creationId xmlns:a16="http://schemas.microsoft.com/office/drawing/2014/main" id="{15C76EB9-972E-4629-B3A7-071168540B44}"/>
              </a:ext>
            </a:extLst>
          </p:cNvPr>
          <p:cNvSpPr txBox="1">
            <a:spLocks/>
          </p:cNvSpPr>
          <p:nvPr/>
        </p:nvSpPr>
        <p:spPr>
          <a:xfrm>
            <a:off x="3831650" y="2268450"/>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600" dirty="0">
                <a:solidFill>
                  <a:srgbClr val="48FFD5"/>
                </a:solidFill>
                <a:latin typeface="Impact"/>
                <a:ea typeface="Impact"/>
                <a:cs typeface="Impact"/>
                <a:sym typeface="Impact"/>
              </a:rPr>
              <a:t>04</a:t>
            </a:r>
            <a:endParaRPr lang="en-GB" dirty="0">
              <a:solidFill>
                <a:srgbClr val="48FFD5"/>
              </a:solidFill>
              <a:latin typeface="Impact"/>
              <a:ea typeface="Impact"/>
              <a:cs typeface="Impact"/>
              <a:sym typeface="Impact"/>
            </a:endParaRPr>
          </a:p>
        </p:txBody>
      </p:sp>
      <p:sp>
        <p:nvSpPr>
          <p:cNvPr id="13" name="Google Shape;270;p24">
            <a:extLst>
              <a:ext uri="{FF2B5EF4-FFF2-40B4-BE49-F238E27FC236}">
                <a16:creationId xmlns:a16="http://schemas.microsoft.com/office/drawing/2014/main" id="{F65A3075-EA7E-457F-B936-60F6249BBEF0}"/>
              </a:ext>
            </a:extLst>
          </p:cNvPr>
          <p:cNvSpPr txBox="1">
            <a:spLocks/>
          </p:cNvSpPr>
          <p:nvPr/>
        </p:nvSpPr>
        <p:spPr>
          <a:xfrm>
            <a:off x="4150212" y="1856970"/>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600" dirty="0">
                <a:solidFill>
                  <a:srgbClr val="48FFD5"/>
                </a:solidFill>
                <a:latin typeface="Impact"/>
                <a:ea typeface="Impact"/>
                <a:cs typeface="Impact"/>
                <a:sym typeface="Impact"/>
              </a:rPr>
              <a:t>05</a:t>
            </a:r>
            <a:endParaRPr lang="en-GB" dirty="0">
              <a:solidFill>
                <a:srgbClr val="48FFD5"/>
              </a:solidFill>
              <a:latin typeface="Impact"/>
              <a:ea typeface="Impact"/>
              <a:cs typeface="Impact"/>
              <a:sym typeface="Impact"/>
            </a:endParaRPr>
          </a:p>
        </p:txBody>
      </p:sp>
      <p:sp>
        <p:nvSpPr>
          <p:cNvPr id="15" name="Google Shape;270;p24">
            <a:extLst>
              <a:ext uri="{FF2B5EF4-FFF2-40B4-BE49-F238E27FC236}">
                <a16:creationId xmlns:a16="http://schemas.microsoft.com/office/drawing/2014/main" id="{2409113F-D1F1-44E3-8EEF-6DB02EB39DCE}"/>
              </a:ext>
            </a:extLst>
          </p:cNvPr>
          <p:cNvSpPr txBox="1">
            <a:spLocks/>
          </p:cNvSpPr>
          <p:nvPr/>
        </p:nvSpPr>
        <p:spPr>
          <a:xfrm>
            <a:off x="1171994" y="1512489"/>
            <a:ext cx="1297832"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400" dirty="0">
                <a:solidFill>
                  <a:schemeClr val="bg1"/>
                </a:solidFill>
                <a:latin typeface="+mj-lt"/>
                <a:ea typeface="Impact"/>
                <a:cs typeface="Impact"/>
                <a:sym typeface="Impact"/>
              </a:rPr>
              <a:t>&gt; Git Push</a:t>
            </a:r>
            <a:endParaRPr lang="en-GB" sz="3200" dirty="0">
              <a:solidFill>
                <a:schemeClr val="bg1"/>
              </a:solidFill>
              <a:latin typeface="+mj-lt"/>
              <a:ea typeface="Impact"/>
              <a:cs typeface="Impact"/>
              <a:sym typeface="Impact"/>
            </a:endParaRPr>
          </a:p>
        </p:txBody>
      </p:sp>
      <p:sp>
        <p:nvSpPr>
          <p:cNvPr id="17" name="Google Shape;270;p24">
            <a:extLst>
              <a:ext uri="{FF2B5EF4-FFF2-40B4-BE49-F238E27FC236}">
                <a16:creationId xmlns:a16="http://schemas.microsoft.com/office/drawing/2014/main" id="{214F5BF0-E87E-4C3E-9B4F-1AE25FFB3149}"/>
              </a:ext>
            </a:extLst>
          </p:cNvPr>
          <p:cNvSpPr txBox="1">
            <a:spLocks/>
          </p:cNvSpPr>
          <p:nvPr/>
        </p:nvSpPr>
        <p:spPr>
          <a:xfrm>
            <a:off x="1452918" y="3636509"/>
            <a:ext cx="1297832"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400" dirty="0">
                <a:solidFill>
                  <a:schemeClr val="bg1"/>
                </a:solidFill>
                <a:latin typeface="+mj-lt"/>
                <a:ea typeface="Impact"/>
                <a:cs typeface="Impact"/>
                <a:sym typeface="Impact"/>
              </a:rPr>
              <a:t>Workflows</a:t>
            </a:r>
          </a:p>
          <a:p>
            <a:pPr algn="ctr"/>
            <a:r>
              <a:rPr lang="en-GB" sz="1400" dirty="0">
                <a:solidFill>
                  <a:schemeClr val="bg1"/>
                </a:solidFill>
                <a:latin typeface="+mj-lt"/>
                <a:ea typeface="Impact"/>
                <a:cs typeface="Impact"/>
                <a:sym typeface="Impact"/>
              </a:rPr>
              <a:t>file</a:t>
            </a:r>
            <a:endParaRPr lang="en-GB" sz="3200" dirty="0">
              <a:solidFill>
                <a:schemeClr val="bg1"/>
              </a:solidFill>
              <a:latin typeface="+mj-lt"/>
              <a:ea typeface="Impact"/>
              <a:cs typeface="Impact"/>
              <a:sym typeface="Impact"/>
            </a:endParaRPr>
          </a:p>
        </p:txBody>
      </p:sp>
      <p:sp>
        <p:nvSpPr>
          <p:cNvPr id="18" name="Google Shape;270;p24">
            <a:extLst>
              <a:ext uri="{FF2B5EF4-FFF2-40B4-BE49-F238E27FC236}">
                <a16:creationId xmlns:a16="http://schemas.microsoft.com/office/drawing/2014/main" id="{AFF50C65-10CC-4FEC-AA48-D527B597B714}"/>
              </a:ext>
            </a:extLst>
          </p:cNvPr>
          <p:cNvSpPr txBox="1">
            <a:spLocks/>
          </p:cNvSpPr>
          <p:nvPr/>
        </p:nvSpPr>
        <p:spPr>
          <a:xfrm>
            <a:off x="4150212" y="3359781"/>
            <a:ext cx="1297832"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400" dirty="0">
                <a:solidFill>
                  <a:schemeClr val="bg1"/>
                </a:solidFill>
                <a:latin typeface="+mj-lt"/>
                <a:ea typeface="Impact"/>
                <a:cs typeface="Impact"/>
                <a:sym typeface="Impact"/>
              </a:rPr>
              <a:t>Build</a:t>
            </a:r>
            <a:endParaRPr lang="en-GB" sz="3200" dirty="0">
              <a:solidFill>
                <a:schemeClr val="bg1"/>
              </a:solidFill>
              <a:latin typeface="+mj-lt"/>
              <a:ea typeface="Impact"/>
              <a:cs typeface="Impact"/>
              <a:sym typeface="Impact"/>
            </a:endParaRPr>
          </a:p>
        </p:txBody>
      </p:sp>
      <p:sp>
        <p:nvSpPr>
          <p:cNvPr id="19" name="Google Shape;270;p24">
            <a:extLst>
              <a:ext uri="{FF2B5EF4-FFF2-40B4-BE49-F238E27FC236}">
                <a16:creationId xmlns:a16="http://schemas.microsoft.com/office/drawing/2014/main" id="{27B8E4F0-574A-4A78-81A4-04DD1C6DB8B9}"/>
              </a:ext>
            </a:extLst>
          </p:cNvPr>
          <p:cNvSpPr txBox="1">
            <a:spLocks/>
          </p:cNvSpPr>
          <p:nvPr/>
        </p:nvSpPr>
        <p:spPr>
          <a:xfrm>
            <a:off x="5614945" y="4310842"/>
            <a:ext cx="1297832"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400" dirty="0">
                <a:solidFill>
                  <a:schemeClr val="bg1"/>
                </a:solidFill>
                <a:latin typeface="+mj-lt"/>
                <a:ea typeface="Impact"/>
                <a:cs typeface="Impact"/>
                <a:sym typeface="Impact"/>
              </a:rPr>
              <a:t>Install Nuget</a:t>
            </a:r>
            <a:endParaRPr lang="en-GB" sz="3200" dirty="0">
              <a:solidFill>
                <a:schemeClr val="bg1"/>
              </a:solidFill>
              <a:latin typeface="+mj-lt"/>
              <a:ea typeface="Impact"/>
              <a:cs typeface="Impact"/>
              <a:sym typeface="Impact"/>
            </a:endParaRPr>
          </a:p>
        </p:txBody>
      </p:sp>
      <p:sp>
        <p:nvSpPr>
          <p:cNvPr id="20" name="Google Shape;270;p24">
            <a:extLst>
              <a:ext uri="{FF2B5EF4-FFF2-40B4-BE49-F238E27FC236}">
                <a16:creationId xmlns:a16="http://schemas.microsoft.com/office/drawing/2014/main" id="{B6BEE9C0-EDCB-4019-9BBB-D0482D69FA05}"/>
              </a:ext>
            </a:extLst>
          </p:cNvPr>
          <p:cNvSpPr txBox="1">
            <a:spLocks/>
          </p:cNvSpPr>
          <p:nvPr/>
        </p:nvSpPr>
        <p:spPr>
          <a:xfrm>
            <a:off x="5518060" y="2268449"/>
            <a:ext cx="1297832"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400" dirty="0">
                <a:solidFill>
                  <a:schemeClr val="bg1"/>
                </a:solidFill>
                <a:latin typeface="+mj-lt"/>
                <a:ea typeface="Impact"/>
                <a:cs typeface="Impact"/>
                <a:sym typeface="Impact"/>
              </a:rPr>
              <a:t>App Deploy</a:t>
            </a:r>
            <a:endParaRPr lang="en-GB" sz="3200" dirty="0">
              <a:solidFill>
                <a:schemeClr val="bg1"/>
              </a:solidFill>
              <a:latin typeface="+mj-lt"/>
              <a:ea typeface="Impact"/>
              <a:cs typeface="Impact"/>
              <a:sym typeface="Impact"/>
            </a:endParaRPr>
          </a:p>
        </p:txBody>
      </p:sp>
      <p:sp>
        <p:nvSpPr>
          <p:cNvPr id="21" name="Google Shape;270;p24">
            <a:extLst>
              <a:ext uri="{FF2B5EF4-FFF2-40B4-BE49-F238E27FC236}">
                <a16:creationId xmlns:a16="http://schemas.microsoft.com/office/drawing/2014/main" id="{E90EEA92-5F12-42E3-8F0A-71493661942A}"/>
              </a:ext>
            </a:extLst>
          </p:cNvPr>
          <p:cNvSpPr txBox="1">
            <a:spLocks/>
          </p:cNvSpPr>
          <p:nvPr/>
        </p:nvSpPr>
        <p:spPr>
          <a:xfrm>
            <a:off x="7632683" y="2753181"/>
            <a:ext cx="1297832"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sz="1400" dirty="0">
                <a:solidFill>
                  <a:schemeClr val="bg1"/>
                </a:solidFill>
                <a:latin typeface="+mj-lt"/>
                <a:ea typeface="Impact"/>
                <a:cs typeface="Impact"/>
                <a:sym typeface="Impact"/>
              </a:rPr>
              <a:t>Azure</a:t>
            </a:r>
            <a:endParaRPr lang="en-GB" sz="3200" dirty="0">
              <a:solidFill>
                <a:schemeClr val="bg1"/>
              </a:solidFill>
              <a:latin typeface="+mj-lt"/>
              <a:ea typeface="Impact"/>
              <a:cs typeface="Impact"/>
              <a:sym typeface="Impact"/>
            </a:endParaRPr>
          </a:p>
        </p:txBody>
      </p:sp>
    </p:spTree>
    <p:extLst>
      <p:ext uri="{BB962C8B-B14F-4D97-AF65-F5344CB8AC3E}">
        <p14:creationId xmlns:p14="http://schemas.microsoft.com/office/powerpoint/2010/main" val="212735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7" name="TextBox 6">
            <a:extLst>
              <a:ext uri="{FF2B5EF4-FFF2-40B4-BE49-F238E27FC236}">
                <a16:creationId xmlns:a16="http://schemas.microsoft.com/office/drawing/2014/main" id="{617317B8-1A31-4BDD-8150-0364661A7C0E}"/>
              </a:ext>
            </a:extLst>
          </p:cNvPr>
          <p:cNvSpPr txBox="1"/>
          <p:nvPr/>
        </p:nvSpPr>
        <p:spPr>
          <a:xfrm>
            <a:off x="45403" y="217259"/>
            <a:ext cx="5027294" cy="5078313"/>
          </a:xfrm>
          <a:prstGeom prst="rect">
            <a:avLst/>
          </a:prstGeom>
          <a:noFill/>
        </p:spPr>
        <p:txBody>
          <a:bodyPr wrap="square">
            <a:spAutoFit/>
          </a:bodyPr>
          <a:lstStyle/>
          <a:p>
            <a:r>
              <a:rPr lang="en-GB" sz="1200" dirty="0">
                <a:solidFill>
                  <a:schemeClr val="bg1"/>
                </a:solidFill>
              </a:rPr>
              <a:t>name: Build and deploy .NET Core application to Web App GAP with API Management Service </a:t>
            </a:r>
          </a:p>
          <a:p>
            <a:r>
              <a:rPr lang="en-GB" sz="1200" dirty="0">
                <a:solidFill>
                  <a:schemeClr val="bg1"/>
                </a:solidFill>
              </a:rPr>
              <a:t>GAP-tech-</a:t>
            </a:r>
            <a:r>
              <a:rPr lang="en-GB" sz="1200" dirty="0" err="1">
                <a:solidFill>
                  <a:schemeClr val="bg1"/>
                </a:solidFill>
              </a:rPr>
              <a:t>api</a:t>
            </a:r>
            <a:r>
              <a:rPr lang="en-GB" sz="1200" dirty="0">
                <a:solidFill>
                  <a:schemeClr val="bg1"/>
                </a:solidFill>
              </a:rPr>
              <a:t>-GAP</a:t>
            </a:r>
          </a:p>
          <a:p>
            <a:endParaRPr lang="en-GB" sz="1200" dirty="0">
              <a:solidFill>
                <a:schemeClr val="bg1"/>
              </a:solidFill>
            </a:endParaRPr>
          </a:p>
          <a:p>
            <a:r>
              <a:rPr lang="en-GB" sz="1200" dirty="0">
                <a:solidFill>
                  <a:schemeClr val="bg1"/>
                </a:solidFill>
              </a:rPr>
              <a:t>on:</a:t>
            </a:r>
          </a:p>
          <a:p>
            <a:r>
              <a:rPr lang="en-GB" sz="1200" dirty="0">
                <a:solidFill>
                  <a:schemeClr val="bg1"/>
                </a:solidFill>
              </a:rPr>
              <a:t>  push:</a:t>
            </a:r>
          </a:p>
          <a:p>
            <a:r>
              <a:rPr lang="en-GB" sz="1200" dirty="0">
                <a:solidFill>
                  <a:schemeClr val="bg1"/>
                </a:solidFill>
              </a:rPr>
              <a:t>    branches:</a:t>
            </a:r>
          </a:p>
          <a:p>
            <a:r>
              <a:rPr lang="en-GB" sz="1200" dirty="0">
                <a:solidFill>
                  <a:schemeClr val="bg1"/>
                </a:solidFill>
              </a:rPr>
              <a:t>    - master</a:t>
            </a:r>
          </a:p>
          <a:p>
            <a:endParaRPr lang="en-GB" sz="1200" dirty="0">
              <a:solidFill>
                <a:schemeClr val="bg1"/>
              </a:solidFill>
            </a:endParaRPr>
          </a:p>
          <a:p>
            <a:r>
              <a:rPr lang="en-GB" sz="1200" dirty="0">
                <a:solidFill>
                  <a:schemeClr val="bg1"/>
                </a:solidFill>
              </a:rPr>
              <a:t>env:</a:t>
            </a:r>
          </a:p>
          <a:p>
            <a:r>
              <a:rPr lang="en-GB" sz="1200" dirty="0">
                <a:solidFill>
                  <a:schemeClr val="bg1"/>
                </a:solidFill>
              </a:rPr>
              <a:t>  AZURE_WEBAPP_NAME: GAP20230904111714</a:t>
            </a:r>
          </a:p>
          <a:p>
            <a:r>
              <a:rPr lang="en-GB" sz="1200" dirty="0">
                <a:solidFill>
                  <a:schemeClr val="bg1"/>
                </a:solidFill>
              </a:rPr>
              <a:t>  AZURE_WEBAPP_PACKAGE_PATH: ./publish</a:t>
            </a:r>
          </a:p>
          <a:p>
            <a:r>
              <a:rPr lang="en-GB" sz="1200" dirty="0">
                <a:solidFill>
                  <a:schemeClr val="bg1"/>
                </a:solidFill>
              </a:rPr>
              <a:t>  AZURE_APIM_RESOURCE_PATH: /</a:t>
            </a:r>
          </a:p>
          <a:p>
            <a:r>
              <a:rPr lang="en-GB" sz="1200" dirty="0">
                <a:solidFill>
                  <a:schemeClr val="bg1"/>
                </a:solidFill>
              </a:rPr>
              <a:t>  AZURE_APIM_RESOURCEGROUP: cloud-shell-storage-</a:t>
            </a:r>
            <a:r>
              <a:rPr lang="en-GB" sz="1200" dirty="0" err="1">
                <a:solidFill>
                  <a:schemeClr val="bg1"/>
                </a:solidFill>
              </a:rPr>
              <a:t>westeurope</a:t>
            </a:r>
            <a:endParaRPr lang="en-GB" sz="1200" dirty="0">
              <a:solidFill>
                <a:schemeClr val="bg1"/>
              </a:solidFill>
            </a:endParaRPr>
          </a:p>
          <a:p>
            <a:r>
              <a:rPr lang="en-GB" sz="1200" dirty="0">
                <a:solidFill>
                  <a:schemeClr val="bg1"/>
                </a:solidFill>
              </a:rPr>
              <a:t>  AZURE_APIM_SERVICENAME: GAP-tech-</a:t>
            </a:r>
            <a:r>
              <a:rPr lang="en-GB" sz="1200" dirty="0" err="1">
                <a:solidFill>
                  <a:schemeClr val="bg1"/>
                </a:solidFill>
              </a:rPr>
              <a:t>api</a:t>
            </a:r>
            <a:endParaRPr lang="en-GB" sz="1200" dirty="0">
              <a:solidFill>
                <a:schemeClr val="bg1"/>
              </a:solidFill>
            </a:endParaRPr>
          </a:p>
          <a:p>
            <a:r>
              <a:rPr lang="en-GB" sz="1200" dirty="0">
                <a:solidFill>
                  <a:schemeClr val="bg1"/>
                </a:solidFill>
              </a:rPr>
              <a:t>  AZURE_APIM_API_ID: GAP</a:t>
            </a:r>
          </a:p>
          <a:p>
            <a:r>
              <a:rPr lang="en-GB" sz="1200" dirty="0">
                <a:solidFill>
                  <a:schemeClr val="bg1"/>
                </a:solidFill>
              </a:rPr>
              <a:t>  AZURE_APIM_APPSERVICEURL: https://gap20230904111714.azurewebsites.net</a:t>
            </a:r>
          </a:p>
          <a:p>
            <a:r>
              <a:rPr lang="en-GB" sz="1200" dirty="0">
                <a:solidFill>
                  <a:schemeClr val="bg1"/>
                </a:solidFill>
              </a:rPr>
              <a:t>  SWASHBUCLE_ASPNET_CORE_CLI_PACKAGE_VERSION: 5.6.3</a:t>
            </a:r>
          </a:p>
          <a:p>
            <a:r>
              <a:rPr lang="en-GB" sz="1200" dirty="0">
                <a:solidFill>
                  <a:schemeClr val="bg1"/>
                </a:solidFill>
              </a:rPr>
              <a:t>  SWASHBUCKLE_DOTNET_CORE_VERSION: 3.1.x</a:t>
            </a:r>
          </a:p>
          <a:p>
            <a:r>
              <a:rPr lang="en-GB" sz="1200" dirty="0">
                <a:solidFill>
                  <a:schemeClr val="bg1"/>
                </a:solidFill>
              </a:rPr>
              <a:t>  API_IMPORT_SPECIFICATION_PATH: ./publish/</a:t>
            </a:r>
            <a:r>
              <a:rPr lang="en-GB" sz="1200" dirty="0" err="1">
                <a:solidFill>
                  <a:schemeClr val="bg1"/>
                </a:solidFill>
              </a:rPr>
              <a:t>swagger.json</a:t>
            </a:r>
            <a:endParaRPr lang="en-GB" sz="1200" dirty="0">
              <a:solidFill>
                <a:schemeClr val="bg1"/>
              </a:solidFill>
            </a:endParaRPr>
          </a:p>
          <a:p>
            <a:r>
              <a:rPr lang="en-GB" sz="1200" dirty="0">
                <a:solidFill>
                  <a:schemeClr val="bg1"/>
                </a:solidFill>
              </a:rPr>
              <a:t>  API_IMPORT_DLL: ./bin/Release/net7.0/GAP.dll</a:t>
            </a:r>
          </a:p>
          <a:p>
            <a:r>
              <a:rPr lang="en-GB" sz="1200" dirty="0">
                <a:solidFill>
                  <a:schemeClr val="bg1"/>
                </a:solidFill>
              </a:rPr>
              <a:t>  API_IMPORT_VERSION: v1</a:t>
            </a:r>
          </a:p>
          <a:p>
            <a:r>
              <a:rPr lang="en-GB" sz="1200" dirty="0">
                <a:solidFill>
                  <a:schemeClr val="bg1"/>
                </a:solidFill>
              </a:rPr>
              <a:t>  CONFIGURATION: Release</a:t>
            </a:r>
          </a:p>
          <a:p>
            <a:r>
              <a:rPr lang="en-GB" sz="1200" dirty="0">
                <a:solidFill>
                  <a:schemeClr val="bg1"/>
                </a:solidFill>
              </a:rPr>
              <a:t>  DOTNET_CORE_VERSION: 7.0.x</a:t>
            </a:r>
          </a:p>
          <a:p>
            <a:r>
              <a:rPr lang="en-GB" sz="1200" dirty="0">
                <a:solidFill>
                  <a:schemeClr val="bg1"/>
                </a:solidFill>
              </a:rPr>
              <a:t>  WORKING_DIRECTORY: .</a:t>
            </a:r>
          </a:p>
          <a:p>
            <a:endParaRPr lang="en-GB" sz="1200" dirty="0">
              <a:solidFill>
                <a:srgbClr val="48FFD5"/>
              </a:solidFill>
            </a:endParaRPr>
          </a:p>
        </p:txBody>
      </p:sp>
      <p:sp>
        <p:nvSpPr>
          <p:cNvPr id="3" name="Right Brace 2">
            <a:extLst>
              <a:ext uri="{FF2B5EF4-FFF2-40B4-BE49-F238E27FC236}">
                <a16:creationId xmlns:a16="http://schemas.microsoft.com/office/drawing/2014/main" id="{6C4C5DC7-22AF-4F9A-99CD-864E097D7EC3}"/>
              </a:ext>
            </a:extLst>
          </p:cNvPr>
          <p:cNvSpPr/>
          <p:nvPr/>
        </p:nvSpPr>
        <p:spPr>
          <a:xfrm>
            <a:off x="4700905" y="201481"/>
            <a:ext cx="219075" cy="7660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AA963DB6-3061-4944-9DA3-B66D9AF1E5FE}"/>
              </a:ext>
            </a:extLst>
          </p:cNvPr>
          <p:cNvSpPr/>
          <p:nvPr/>
        </p:nvSpPr>
        <p:spPr>
          <a:xfrm>
            <a:off x="4975544" y="1950720"/>
            <a:ext cx="509270" cy="31089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a:extLst>
              <a:ext uri="{FF2B5EF4-FFF2-40B4-BE49-F238E27FC236}">
                <a16:creationId xmlns:a16="http://schemas.microsoft.com/office/drawing/2014/main" id="{E1691C37-0C07-48CF-8DF6-0143D9D44444}"/>
              </a:ext>
            </a:extLst>
          </p:cNvPr>
          <p:cNvSpPr/>
          <p:nvPr/>
        </p:nvSpPr>
        <p:spPr>
          <a:xfrm>
            <a:off x="1412239" y="1075289"/>
            <a:ext cx="198755" cy="6315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2D6E14AF-E5C2-42B4-B837-63347A2A7A79}"/>
              </a:ext>
            </a:extLst>
          </p:cNvPr>
          <p:cNvSpPr txBox="1"/>
          <p:nvPr/>
        </p:nvSpPr>
        <p:spPr>
          <a:xfrm>
            <a:off x="4975544" y="259485"/>
            <a:ext cx="4055744" cy="276999"/>
          </a:xfrm>
          <a:prstGeom prst="rect">
            <a:avLst/>
          </a:prstGeom>
          <a:noFill/>
        </p:spPr>
        <p:txBody>
          <a:bodyPr wrap="square">
            <a:spAutoFit/>
          </a:bodyPr>
          <a:lstStyle/>
          <a:p>
            <a:r>
              <a:rPr lang="en-US" sz="1200" b="1" dirty="0">
                <a:solidFill>
                  <a:schemeClr val="bg1"/>
                </a:solidFill>
              </a:rPr>
              <a:t>The Workflow Name</a:t>
            </a:r>
            <a:endParaRPr lang="en-GB" sz="1200" dirty="0">
              <a:solidFill>
                <a:schemeClr val="bg1"/>
              </a:solidFill>
            </a:endParaRPr>
          </a:p>
        </p:txBody>
      </p:sp>
      <p:sp>
        <p:nvSpPr>
          <p:cNvPr id="16" name="TextBox 15">
            <a:extLst>
              <a:ext uri="{FF2B5EF4-FFF2-40B4-BE49-F238E27FC236}">
                <a16:creationId xmlns:a16="http://schemas.microsoft.com/office/drawing/2014/main" id="{3E1D994C-EEC3-4594-8BE6-D65228BE29CD}"/>
              </a:ext>
            </a:extLst>
          </p:cNvPr>
          <p:cNvSpPr txBox="1"/>
          <p:nvPr/>
        </p:nvSpPr>
        <p:spPr>
          <a:xfrm>
            <a:off x="5572284" y="3089700"/>
            <a:ext cx="3459004" cy="830997"/>
          </a:xfrm>
          <a:prstGeom prst="rect">
            <a:avLst/>
          </a:prstGeom>
          <a:noFill/>
        </p:spPr>
        <p:txBody>
          <a:bodyPr wrap="square">
            <a:spAutoFit/>
          </a:bodyPr>
          <a:lstStyle/>
          <a:p>
            <a:r>
              <a:rPr lang="en-US" sz="1200" b="1" dirty="0">
                <a:solidFill>
                  <a:schemeClr val="bg1"/>
                </a:solidFill>
              </a:rPr>
              <a:t>environment variables used throughout the workflow. </a:t>
            </a:r>
          </a:p>
          <a:p>
            <a:r>
              <a:rPr lang="en-US" sz="1200" b="1" dirty="0">
                <a:solidFill>
                  <a:schemeClr val="bg1"/>
                </a:solidFill>
              </a:rPr>
              <a:t>These variables include settings for Azure Web App, API Management, Swagger …</a:t>
            </a:r>
            <a:endParaRPr lang="en-GB" sz="1050" b="1" dirty="0">
              <a:solidFill>
                <a:schemeClr val="bg1"/>
              </a:solidFill>
            </a:endParaRPr>
          </a:p>
        </p:txBody>
      </p:sp>
      <p:sp>
        <p:nvSpPr>
          <p:cNvPr id="18" name="TextBox 17">
            <a:extLst>
              <a:ext uri="{FF2B5EF4-FFF2-40B4-BE49-F238E27FC236}">
                <a16:creationId xmlns:a16="http://schemas.microsoft.com/office/drawing/2014/main" id="{AD5876A1-933F-4446-86F4-878C569E370C}"/>
              </a:ext>
            </a:extLst>
          </p:cNvPr>
          <p:cNvSpPr txBox="1"/>
          <p:nvPr/>
        </p:nvSpPr>
        <p:spPr>
          <a:xfrm>
            <a:off x="1690053" y="1240762"/>
            <a:ext cx="2302192" cy="276999"/>
          </a:xfrm>
          <a:prstGeom prst="rect">
            <a:avLst/>
          </a:prstGeom>
          <a:noFill/>
        </p:spPr>
        <p:txBody>
          <a:bodyPr wrap="square">
            <a:spAutoFit/>
          </a:bodyPr>
          <a:lstStyle/>
          <a:p>
            <a:r>
              <a:rPr lang="en-US" sz="1200" b="1" dirty="0">
                <a:solidFill>
                  <a:schemeClr val="bg1"/>
                </a:solidFill>
              </a:rPr>
              <a:t>The Workflow Trigger</a:t>
            </a:r>
            <a:endParaRPr lang="en-GB" sz="1200" dirty="0">
              <a:solidFill>
                <a:schemeClr val="bg1"/>
              </a:solidFill>
            </a:endParaRPr>
          </a:p>
        </p:txBody>
      </p:sp>
    </p:spTree>
    <p:extLst>
      <p:ext uri="{BB962C8B-B14F-4D97-AF65-F5344CB8AC3E}">
        <p14:creationId xmlns:p14="http://schemas.microsoft.com/office/powerpoint/2010/main" val="423700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7" name="TextBox 6">
            <a:extLst>
              <a:ext uri="{FF2B5EF4-FFF2-40B4-BE49-F238E27FC236}">
                <a16:creationId xmlns:a16="http://schemas.microsoft.com/office/drawing/2014/main" id="{617317B8-1A31-4BDD-8150-0364661A7C0E}"/>
              </a:ext>
            </a:extLst>
          </p:cNvPr>
          <p:cNvSpPr txBox="1"/>
          <p:nvPr/>
        </p:nvSpPr>
        <p:spPr>
          <a:xfrm>
            <a:off x="125891" y="-23051"/>
            <a:ext cx="8563211" cy="5262979"/>
          </a:xfrm>
          <a:prstGeom prst="rect">
            <a:avLst/>
          </a:prstGeom>
          <a:noFill/>
        </p:spPr>
        <p:txBody>
          <a:bodyPr wrap="square">
            <a:spAutoFit/>
          </a:bodyPr>
          <a:lstStyle/>
          <a:p>
            <a:r>
              <a:rPr lang="en-GB" sz="1200" b="1" dirty="0">
                <a:solidFill>
                  <a:srgbClr val="48FFD5"/>
                </a:solidFill>
              </a:rPr>
              <a:t>jobs:</a:t>
            </a:r>
          </a:p>
          <a:p>
            <a:r>
              <a:rPr lang="en-GB" sz="1200" b="1" dirty="0">
                <a:solidFill>
                  <a:srgbClr val="48FFD5"/>
                </a:solidFill>
              </a:rPr>
              <a:t>  </a:t>
            </a:r>
          </a:p>
          <a:p>
            <a:r>
              <a:rPr lang="en-GB" sz="1200" b="1" dirty="0">
                <a:solidFill>
                  <a:srgbClr val="48FFD5"/>
                </a:solidFill>
              </a:rPr>
              <a:t>build:</a:t>
            </a:r>
          </a:p>
          <a:p>
            <a:r>
              <a:rPr lang="en-GB" sz="1200" dirty="0">
                <a:solidFill>
                  <a:schemeClr val="bg1"/>
                </a:solidFill>
              </a:rPr>
              <a:t>    </a:t>
            </a:r>
            <a:r>
              <a:rPr lang="en-GB" sz="1200" b="1" dirty="0">
                <a:solidFill>
                  <a:srgbClr val="48FFD5"/>
                </a:solidFill>
              </a:rPr>
              <a:t>runs-on</a:t>
            </a:r>
            <a:r>
              <a:rPr lang="en-GB" sz="1200" dirty="0">
                <a:solidFill>
                  <a:schemeClr val="bg1"/>
                </a:solidFill>
              </a:rPr>
              <a:t>: ubuntu-latest</a:t>
            </a:r>
          </a:p>
          <a:p>
            <a:r>
              <a:rPr lang="en-GB" sz="1200" dirty="0">
                <a:solidFill>
                  <a:schemeClr val="bg1"/>
                </a:solidFill>
              </a:rPr>
              <a:t>    </a:t>
            </a:r>
          </a:p>
          <a:p>
            <a:r>
              <a:rPr lang="en-GB" sz="1200" b="1" dirty="0">
                <a:solidFill>
                  <a:schemeClr val="bg1"/>
                </a:solidFill>
              </a:rPr>
              <a:t>    </a:t>
            </a:r>
            <a:r>
              <a:rPr lang="en-GB" sz="1200" b="1" dirty="0">
                <a:solidFill>
                  <a:srgbClr val="48FFD5"/>
                </a:solidFill>
              </a:rPr>
              <a:t>steps</a:t>
            </a:r>
            <a:r>
              <a:rPr lang="en-GB" sz="1200" b="1" dirty="0">
                <a:solidFill>
                  <a:schemeClr val="bg1"/>
                </a:solidFill>
              </a:rPr>
              <a:t>:</a:t>
            </a:r>
          </a:p>
          <a:p>
            <a:pPr lvl="3"/>
            <a:r>
              <a:rPr lang="en-GB" sz="1200" dirty="0">
                <a:solidFill>
                  <a:schemeClr val="bg1"/>
                </a:solidFill>
              </a:rPr>
              <a:t>    - </a:t>
            </a:r>
            <a:r>
              <a:rPr lang="en-GB" sz="1200" b="1" dirty="0">
                <a:solidFill>
                  <a:srgbClr val="48FFD5"/>
                </a:solidFill>
              </a:rPr>
              <a:t>uses</a:t>
            </a:r>
            <a:r>
              <a:rPr lang="en-GB" sz="1200" dirty="0">
                <a:solidFill>
                  <a:schemeClr val="bg1"/>
                </a:solidFill>
              </a:rPr>
              <a:t>: actions/checkout@v3</a:t>
            </a:r>
          </a:p>
          <a:p>
            <a:pPr lvl="3"/>
            <a:r>
              <a:rPr lang="en-GB" sz="1200" dirty="0">
                <a:solidFill>
                  <a:schemeClr val="bg1"/>
                </a:solidFill>
              </a:rPr>
              <a:t>    - </a:t>
            </a:r>
            <a:r>
              <a:rPr lang="en-GB" sz="1200" b="1" dirty="0">
                <a:solidFill>
                  <a:srgbClr val="48FFD5"/>
                </a:solidFill>
              </a:rPr>
              <a:t>name</a:t>
            </a:r>
            <a:r>
              <a:rPr lang="en-GB" sz="1200" dirty="0">
                <a:solidFill>
                  <a:schemeClr val="bg1"/>
                </a:solidFill>
              </a:rPr>
              <a:t>: Setup .NET SDK</a:t>
            </a:r>
          </a:p>
          <a:p>
            <a:pPr lvl="3"/>
            <a:r>
              <a:rPr lang="en-GB" sz="1200" dirty="0">
                <a:solidFill>
                  <a:schemeClr val="bg1"/>
                </a:solidFill>
              </a:rPr>
              <a:t>      </a:t>
            </a:r>
            <a:r>
              <a:rPr lang="en-GB" sz="1200" b="1" dirty="0">
                <a:solidFill>
                  <a:srgbClr val="48FFD5"/>
                </a:solidFill>
              </a:rPr>
              <a:t>uses</a:t>
            </a:r>
            <a:r>
              <a:rPr lang="en-GB" sz="1200" dirty="0">
                <a:solidFill>
                  <a:schemeClr val="bg1"/>
                </a:solidFill>
              </a:rPr>
              <a:t>: actions/setup-dotnet@v3</a:t>
            </a:r>
          </a:p>
          <a:p>
            <a:pPr lvl="3"/>
            <a:r>
              <a:rPr lang="en-GB" sz="1200" dirty="0">
                <a:solidFill>
                  <a:schemeClr val="bg1"/>
                </a:solidFill>
              </a:rPr>
              <a:t>      </a:t>
            </a:r>
            <a:r>
              <a:rPr lang="en-GB" sz="1200" b="1" dirty="0">
                <a:solidFill>
                  <a:srgbClr val="48FFD5"/>
                </a:solidFill>
              </a:rPr>
              <a:t>with</a:t>
            </a:r>
            <a:r>
              <a:rPr lang="en-GB" sz="1200" dirty="0">
                <a:solidFill>
                  <a:schemeClr val="bg1"/>
                </a:solidFill>
              </a:rPr>
              <a:t>:</a:t>
            </a:r>
          </a:p>
          <a:p>
            <a:pPr lvl="3"/>
            <a:r>
              <a:rPr lang="en-GB" sz="1200" dirty="0">
                <a:solidFill>
                  <a:schemeClr val="bg1"/>
                </a:solidFill>
              </a:rPr>
              <a:t>        </a:t>
            </a:r>
            <a:r>
              <a:rPr lang="en-GB" sz="1200" b="1" dirty="0">
                <a:solidFill>
                  <a:srgbClr val="48FFD5"/>
                </a:solidFill>
              </a:rPr>
              <a:t>dotnet-version</a:t>
            </a:r>
            <a:r>
              <a:rPr lang="en-GB" sz="1200" dirty="0">
                <a:solidFill>
                  <a:schemeClr val="bg1"/>
                </a:solidFill>
              </a:rPr>
              <a:t>: ${{ </a:t>
            </a:r>
            <a:r>
              <a:rPr lang="en-GB" sz="1200" dirty="0" err="1">
                <a:solidFill>
                  <a:schemeClr val="bg1"/>
                </a:solidFill>
              </a:rPr>
              <a:t>env.DOTNET_CORE_VERSION</a:t>
            </a:r>
            <a:r>
              <a:rPr lang="en-GB" sz="1200" dirty="0">
                <a:solidFill>
                  <a:schemeClr val="bg1"/>
                </a:solidFill>
              </a:rPr>
              <a:t> }}</a:t>
            </a:r>
          </a:p>
          <a:p>
            <a:pPr lvl="3"/>
            <a:r>
              <a:rPr lang="en-GB" sz="1200" dirty="0">
                <a:solidFill>
                  <a:schemeClr val="bg1"/>
                </a:solidFill>
              </a:rPr>
              <a:t>    - </a:t>
            </a:r>
            <a:r>
              <a:rPr lang="en-GB" sz="1200" b="1" dirty="0">
                <a:solidFill>
                  <a:srgbClr val="48FFD5"/>
                </a:solidFill>
              </a:rPr>
              <a:t>name</a:t>
            </a:r>
            <a:r>
              <a:rPr lang="en-GB" sz="1200" dirty="0">
                <a:solidFill>
                  <a:schemeClr val="bg1"/>
                </a:solidFill>
              </a:rPr>
              <a:t>: Setup </a:t>
            </a:r>
            <a:r>
              <a:rPr lang="en-GB" sz="1200" dirty="0" err="1">
                <a:solidFill>
                  <a:schemeClr val="bg1"/>
                </a:solidFill>
              </a:rPr>
              <a:t>SwashBuckle</a:t>
            </a:r>
            <a:r>
              <a:rPr lang="en-GB" sz="1200" dirty="0">
                <a:solidFill>
                  <a:schemeClr val="bg1"/>
                </a:solidFill>
              </a:rPr>
              <a:t> .NET Core</a:t>
            </a:r>
          </a:p>
          <a:p>
            <a:pPr lvl="3"/>
            <a:r>
              <a:rPr lang="en-GB" sz="1200" dirty="0">
                <a:solidFill>
                  <a:schemeClr val="bg1"/>
                </a:solidFill>
              </a:rPr>
              <a:t>      </a:t>
            </a:r>
            <a:r>
              <a:rPr lang="en-GB" sz="1200" b="1" dirty="0">
                <a:solidFill>
                  <a:srgbClr val="48FFD5"/>
                </a:solidFill>
              </a:rPr>
              <a:t>uses</a:t>
            </a:r>
            <a:r>
              <a:rPr lang="en-GB" sz="1200" dirty="0">
                <a:solidFill>
                  <a:schemeClr val="bg1"/>
                </a:solidFill>
              </a:rPr>
              <a:t>: actions/setup-dotnet@v3</a:t>
            </a:r>
          </a:p>
          <a:p>
            <a:pPr lvl="3"/>
            <a:r>
              <a:rPr lang="en-GB" sz="1200" dirty="0">
                <a:solidFill>
                  <a:schemeClr val="bg1"/>
                </a:solidFill>
              </a:rPr>
              <a:t>      </a:t>
            </a:r>
            <a:r>
              <a:rPr lang="en-GB" sz="1200" b="1" dirty="0">
                <a:solidFill>
                  <a:srgbClr val="48FFD5"/>
                </a:solidFill>
              </a:rPr>
              <a:t>with</a:t>
            </a:r>
            <a:r>
              <a:rPr lang="en-GB" sz="1200" dirty="0">
                <a:solidFill>
                  <a:schemeClr val="bg1"/>
                </a:solidFill>
              </a:rPr>
              <a:t>:</a:t>
            </a:r>
          </a:p>
          <a:p>
            <a:pPr lvl="3"/>
            <a:r>
              <a:rPr lang="en-GB" sz="1200" dirty="0">
                <a:solidFill>
                  <a:schemeClr val="bg1"/>
                </a:solidFill>
              </a:rPr>
              <a:t>        </a:t>
            </a:r>
            <a:r>
              <a:rPr lang="en-GB" sz="1200" b="1" dirty="0">
                <a:solidFill>
                  <a:srgbClr val="48FFD5"/>
                </a:solidFill>
              </a:rPr>
              <a:t>dotnet-version</a:t>
            </a:r>
            <a:r>
              <a:rPr lang="en-GB" sz="1200" dirty="0">
                <a:solidFill>
                  <a:schemeClr val="bg1"/>
                </a:solidFill>
              </a:rPr>
              <a:t>: ${{ </a:t>
            </a:r>
            <a:r>
              <a:rPr lang="en-GB" sz="1200" dirty="0" err="1">
                <a:solidFill>
                  <a:schemeClr val="bg1"/>
                </a:solidFill>
              </a:rPr>
              <a:t>env.SWASHBUCKLE_DOTNET_CORE_VERSION</a:t>
            </a:r>
            <a:r>
              <a:rPr lang="en-GB" sz="1200" dirty="0">
                <a:solidFill>
                  <a:schemeClr val="bg1"/>
                </a:solidFill>
              </a:rPr>
              <a:t> }}</a:t>
            </a:r>
          </a:p>
          <a:p>
            <a:pPr lvl="3"/>
            <a:r>
              <a:rPr lang="en-GB" sz="1200" dirty="0">
                <a:solidFill>
                  <a:schemeClr val="bg1"/>
                </a:solidFill>
              </a:rPr>
              <a:t>    - </a:t>
            </a:r>
            <a:r>
              <a:rPr lang="en-GB" sz="1200" b="1" dirty="0">
                <a:solidFill>
                  <a:srgbClr val="48FFD5"/>
                </a:solidFill>
              </a:rPr>
              <a:t>name</a:t>
            </a:r>
            <a:r>
              <a:rPr lang="en-GB" sz="1200" dirty="0">
                <a:solidFill>
                  <a:schemeClr val="bg1"/>
                </a:solidFill>
              </a:rPr>
              <a:t>: Restore</a:t>
            </a:r>
          </a:p>
          <a:p>
            <a:pPr lvl="3"/>
            <a:r>
              <a:rPr lang="en-GB" sz="1200" dirty="0">
                <a:solidFill>
                  <a:schemeClr val="bg1"/>
                </a:solidFill>
              </a:rPr>
              <a:t>      </a:t>
            </a:r>
            <a:r>
              <a:rPr lang="en-GB" sz="1200" b="1" dirty="0">
                <a:solidFill>
                  <a:srgbClr val="48FFD5"/>
                </a:solidFill>
              </a:rPr>
              <a:t>run</a:t>
            </a:r>
            <a:r>
              <a:rPr lang="en-GB" sz="1200" dirty="0">
                <a:solidFill>
                  <a:schemeClr val="bg1"/>
                </a:solidFill>
              </a:rPr>
              <a:t>: dotnet restore ${{ </a:t>
            </a:r>
            <a:r>
              <a:rPr lang="en-GB" sz="1200" dirty="0" err="1">
                <a:solidFill>
                  <a:schemeClr val="bg1"/>
                </a:solidFill>
              </a:rPr>
              <a:t>env.WORKING_DIRECTORY</a:t>
            </a:r>
            <a:r>
              <a:rPr lang="en-GB" sz="1200" dirty="0">
                <a:solidFill>
                  <a:schemeClr val="bg1"/>
                </a:solidFill>
              </a:rPr>
              <a:t> }}</a:t>
            </a:r>
          </a:p>
          <a:p>
            <a:pPr lvl="3"/>
            <a:r>
              <a:rPr lang="en-GB" sz="1200" dirty="0">
                <a:solidFill>
                  <a:schemeClr val="bg1"/>
                </a:solidFill>
              </a:rPr>
              <a:t>    - </a:t>
            </a:r>
            <a:r>
              <a:rPr lang="en-GB" sz="1200" b="1" dirty="0">
                <a:solidFill>
                  <a:srgbClr val="48FFD5"/>
                </a:solidFill>
              </a:rPr>
              <a:t>name</a:t>
            </a:r>
            <a:r>
              <a:rPr lang="en-GB" sz="1200" dirty="0">
                <a:solidFill>
                  <a:schemeClr val="bg1"/>
                </a:solidFill>
              </a:rPr>
              <a:t>: Build</a:t>
            </a:r>
          </a:p>
          <a:p>
            <a:pPr lvl="3"/>
            <a:r>
              <a:rPr lang="en-GB" sz="1200" dirty="0">
                <a:solidFill>
                  <a:schemeClr val="bg1"/>
                </a:solidFill>
              </a:rPr>
              <a:t>      </a:t>
            </a:r>
            <a:r>
              <a:rPr lang="en-GB" sz="1200" b="1" dirty="0">
                <a:solidFill>
                  <a:srgbClr val="48FFD5"/>
                </a:solidFill>
              </a:rPr>
              <a:t>run</a:t>
            </a:r>
            <a:r>
              <a:rPr lang="en-GB" sz="1200" dirty="0">
                <a:solidFill>
                  <a:schemeClr val="bg1"/>
                </a:solidFill>
              </a:rPr>
              <a:t>: dotnet build ${{ </a:t>
            </a:r>
            <a:r>
              <a:rPr lang="en-GB" sz="1200" dirty="0" err="1">
                <a:solidFill>
                  <a:schemeClr val="bg1"/>
                </a:solidFill>
              </a:rPr>
              <a:t>env.WORKING_DIRECTORY</a:t>
            </a:r>
            <a:r>
              <a:rPr lang="en-GB" sz="1200" dirty="0">
                <a:solidFill>
                  <a:schemeClr val="bg1"/>
                </a:solidFill>
              </a:rPr>
              <a:t> }} </a:t>
            </a:r>
          </a:p>
          <a:p>
            <a:pPr lvl="3"/>
            <a:r>
              <a:rPr lang="en-GB" sz="1200" dirty="0">
                <a:solidFill>
                  <a:schemeClr val="bg1"/>
                </a:solidFill>
              </a:rPr>
              <a:t>    - </a:t>
            </a:r>
            <a:r>
              <a:rPr lang="en-GB" sz="1200" b="1" dirty="0">
                <a:solidFill>
                  <a:srgbClr val="48FFD5"/>
                </a:solidFill>
              </a:rPr>
              <a:t>name</a:t>
            </a:r>
            <a:r>
              <a:rPr lang="en-GB" sz="1200" dirty="0">
                <a:solidFill>
                  <a:schemeClr val="bg1"/>
                </a:solidFill>
              </a:rPr>
              <a:t>: Test</a:t>
            </a:r>
          </a:p>
          <a:p>
            <a:pPr lvl="3"/>
            <a:r>
              <a:rPr lang="en-GB" sz="1200" dirty="0">
                <a:solidFill>
                  <a:schemeClr val="bg1"/>
                </a:solidFill>
              </a:rPr>
              <a:t>      </a:t>
            </a:r>
            <a:r>
              <a:rPr lang="en-GB" sz="1200" b="1" dirty="0">
                <a:solidFill>
                  <a:srgbClr val="48FFD5"/>
                </a:solidFill>
              </a:rPr>
              <a:t>run</a:t>
            </a:r>
            <a:r>
              <a:rPr lang="en-GB" sz="1200" dirty="0">
                <a:solidFill>
                  <a:schemeClr val="bg1"/>
                </a:solidFill>
              </a:rPr>
              <a:t>: dotnet test ${{ </a:t>
            </a:r>
            <a:r>
              <a:rPr lang="en-GB" sz="1200" dirty="0" err="1">
                <a:solidFill>
                  <a:schemeClr val="bg1"/>
                </a:solidFill>
              </a:rPr>
              <a:t>env.WORKING_DIRECTORY</a:t>
            </a:r>
            <a:r>
              <a:rPr lang="en-GB" sz="1200" dirty="0">
                <a:solidFill>
                  <a:schemeClr val="bg1"/>
                </a:solidFill>
              </a:rPr>
              <a:t> }} --no-build</a:t>
            </a:r>
          </a:p>
          <a:p>
            <a:pPr lvl="3"/>
            <a:r>
              <a:rPr lang="en-GB" sz="1200" dirty="0">
                <a:solidFill>
                  <a:schemeClr val="bg1"/>
                </a:solidFill>
              </a:rPr>
              <a:t>    - </a:t>
            </a:r>
            <a:r>
              <a:rPr lang="en-GB" sz="1200" b="1" dirty="0">
                <a:solidFill>
                  <a:srgbClr val="48FFD5"/>
                </a:solidFill>
              </a:rPr>
              <a:t>name</a:t>
            </a:r>
            <a:r>
              <a:rPr lang="en-GB" sz="1200" dirty="0">
                <a:solidFill>
                  <a:schemeClr val="bg1"/>
                </a:solidFill>
              </a:rPr>
              <a:t>: Publish</a:t>
            </a:r>
          </a:p>
          <a:p>
            <a:pPr lvl="3"/>
            <a:r>
              <a:rPr lang="en-GB" sz="1200" dirty="0">
                <a:solidFill>
                  <a:schemeClr val="bg1"/>
                </a:solidFill>
              </a:rPr>
              <a:t>      </a:t>
            </a:r>
            <a:r>
              <a:rPr lang="en-GB" sz="1200" b="1" dirty="0">
                <a:solidFill>
                  <a:srgbClr val="48FFD5"/>
                </a:solidFill>
              </a:rPr>
              <a:t>run</a:t>
            </a:r>
            <a:r>
              <a:rPr lang="en-GB" sz="1200" dirty="0">
                <a:solidFill>
                  <a:schemeClr val="bg1"/>
                </a:solidFill>
              </a:rPr>
              <a:t>: dotnet publish ${{ </a:t>
            </a:r>
            <a:r>
              <a:rPr lang="en-GB" sz="1200" dirty="0" err="1">
                <a:solidFill>
                  <a:schemeClr val="bg1"/>
                </a:solidFill>
              </a:rPr>
              <a:t>env.WORKING_DIRECTORY</a:t>
            </a:r>
            <a:r>
              <a:rPr lang="en-GB" sz="1200" dirty="0">
                <a:solidFill>
                  <a:schemeClr val="bg1"/>
                </a:solidFill>
              </a:rPr>
              <a:t> }} </a:t>
            </a:r>
          </a:p>
          <a:p>
            <a:pPr lvl="3"/>
            <a:r>
              <a:rPr lang="en-GB" sz="1200" dirty="0">
                <a:solidFill>
                  <a:schemeClr val="bg1"/>
                </a:solidFill>
              </a:rPr>
              <a:t>    - </a:t>
            </a:r>
            <a:r>
              <a:rPr lang="en-GB" sz="1200" b="1" dirty="0">
                <a:solidFill>
                  <a:srgbClr val="48FFD5"/>
                </a:solidFill>
              </a:rPr>
              <a:t>name</a:t>
            </a:r>
            <a:r>
              <a:rPr lang="en-GB" sz="1200" dirty="0">
                <a:solidFill>
                  <a:schemeClr val="bg1"/>
                </a:solidFill>
              </a:rPr>
              <a:t>: Publish Artifacts</a:t>
            </a:r>
          </a:p>
          <a:p>
            <a:pPr lvl="3"/>
            <a:r>
              <a:rPr lang="en-GB" sz="1200" dirty="0">
                <a:solidFill>
                  <a:schemeClr val="bg1"/>
                </a:solidFill>
              </a:rPr>
              <a:t>      </a:t>
            </a:r>
            <a:r>
              <a:rPr lang="en-GB" sz="1200" b="1" dirty="0">
                <a:solidFill>
                  <a:srgbClr val="48FFD5"/>
                </a:solidFill>
              </a:rPr>
              <a:t>uses</a:t>
            </a:r>
            <a:r>
              <a:rPr lang="en-GB" sz="1200" dirty="0">
                <a:solidFill>
                  <a:schemeClr val="bg1"/>
                </a:solidFill>
              </a:rPr>
              <a:t>: actions/upload-artifact@v3</a:t>
            </a:r>
          </a:p>
          <a:p>
            <a:pPr lvl="3"/>
            <a:r>
              <a:rPr lang="en-GB" sz="1200" dirty="0">
                <a:solidFill>
                  <a:schemeClr val="bg1"/>
                </a:solidFill>
              </a:rPr>
              <a:t>      </a:t>
            </a:r>
            <a:r>
              <a:rPr lang="en-GB" sz="1200" b="1" dirty="0">
                <a:solidFill>
                  <a:srgbClr val="48FFD5"/>
                </a:solidFill>
              </a:rPr>
              <a:t>with</a:t>
            </a:r>
            <a:r>
              <a:rPr lang="en-GB" sz="1200" dirty="0">
                <a:solidFill>
                  <a:schemeClr val="bg1"/>
                </a:solidFill>
              </a:rPr>
              <a:t>:</a:t>
            </a:r>
          </a:p>
          <a:p>
            <a:pPr lvl="3"/>
            <a:r>
              <a:rPr lang="en-GB" sz="1200" dirty="0">
                <a:solidFill>
                  <a:schemeClr val="bg1"/>
                </a:solidFill>
              </a:rPr>
              <a:t>        </a:t>
            </a:r>
            <a:r>
              <a:rPr lang="en-GB" sz="1200" b="1" dirty="0">
                <a:solidFill>
                  <a:srgbClr val="48FFD5"/>
                </a:solidFill>
              </a:rPr>
              <a:t>name</a:t>
            </a:r>
            <a:r>
              <a:rPr lang="en-GB" sz="1200" dirty="0">
                <a:solidFill>
                  <a:schemeClr val="bg1"/>
                </a:solidFill>
              </a:rPr>
              <a:t>: webapp</a:t>
            </a:r>
          </a:p>
          <a:p>
            <a:pPr lvl="3"/>
            <a:r>
              <a:rPr lang="en-GB" sz="1200" dirty="0">
                <a:solidFill>
                  <a:schemeClr val="bg1"/>
                </a:solidFill>
              </a:rPr>
              <a:t>        </a:t>
            </a:r>
            <a:r>
              <a:rPr lang="en-GB" sz="1200" b="1" dirty="0">
                <a:solidFill>
                  <a:srgbClr val="48FFD5"/>
                </a:solidFill>
              </a:rPr>
              <a:t>path</a:t>
            </a:r>
            <a:r>
              <a:rPr lang="en-GB" sz="1200" dirty="0">
                <a:solidFill>
                  <a:schemeClr val="bg1"/>
                </a:solidFill>
              </a:rPr>
              <a:t>: ${{ </a:t>
            </a:r>
            <a:r>
              <a:rPr lang="en-GB" sz="1200" dirty="0" err="1">
                <a:solidFill>
                  <a:schemeClr val="bg1"/>
                </a:solidFill>
              </a:rPr>
              <a:t>env.AZURE_WEBAPP_PACKAGE_PATH</a:t>
            </a:r>
            <a:r>
              <a:rPr lang="en-GB" sz="1200" dirty="0">
                <a:solidFill>
                  <a:schemeClr val="bg1"/>
                </a:solidFill>
              </a:rPr>
              <a:t> }}</a:t>
            </a:r>
            <a:endParaRPr lang="en-GB" sz="1200" dirty="0">
              <a:solidFill>
                <a:srgbClr val="48FFD5"/>
              </a:solidFill>
            </a:endParaRPr>
          </a:p>
        </p:txBody>
      </p:sp>
      <p:sp>
        <p:nvSpPr>
          <p:cNvPr id="9" name="Right Brace 8">
            <a:extLst>
              <a:ext uri="{FF2B5EF4-FFF2-40B4-BE49-F238E27FC236}">
                <a16:creationId xmlns:a16="http://schemas.microsoft.com/office/drawing/2014/main" id="{AA963DB6-3061-4944-9DA3-B66D9AF1E5FE}"/>
              </a:ext>
            </a:extLst>
          </p:cNvPr>
          <p:cNvSpPr/>
          <p:nvPr/>
        </p:nvSpPr>
        <p:spPr>
          <a:xfrm>
            <a:off x="7433866" y="281767"/>
            <a:ext cx="509667" cy="478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3E1D994C-EEC3-4594-8BE6-D65228BE29CD}"/>
              </a:ext>
            </a:extLst>
          </p:cNvPr>
          <p:cNvSpPr txBox="1"/>
          <p:nvPr/>
        </p:nvSpPr>
        <p:spPr>
          <a:xfrm>
            <a:off x="7943533" y="2547463"/>
            <a:ext cx="1255236" cy="276999"/>
          </a:xfrm>
          <a:prstGeom prst="rect">
            <a:avLst/>
          </a:prstGeom>
          <a:noFill/>
        </p:spPr>
        <p:txBody>
          <a:bodyPr wrap="square">
            <a:spAutoFit/>
          </a:bodyPr>
          <a:lstStyle/>
          <a:p>
            <a:r>
              <a:rPr lang="en-US" sz="1200" b="1" dirty="0">
                <a:solidFill>
                  <a:schemeClr val="bg1"/>
                </a:solidFill>
              </a:rPr>
              <a:t>Build Job</a:t>
            </a:r>
            <a:endParaRPr lang="en-GB" sz="1200" dirty="0">
              <a:solidFill>
                <a:schemeClr val="bg1"/>
              </a:solidFill>
            </a:endParaRPr>
          </a:p>
        </p:txBody>
      </p:sp>
      <p:sp>
        <p:nvSpPr>
          <p:cNvPr id="10" name="Right Brace 9">
            <a:extLst>
              <a:ext uri="{FF2B5EF4-FFF2-40B4-BE49-F238E27FC236}">
                <a16:creationId xmlns:a16="http://schemas.microsoft.com/office/drawing/2014/main" id="{A00B81C4-FD0C-4F1A-9142-F13B8047D3CC}"/>
              </a:ext>
            </a:extLst>
          </p:cNvPr>
          <p:cNvSpPr/>
          <p:nvPr/>
        </p:nvSpPr>
        <p:spPr>
          <a:xfrm>
            <a:off x="2174239" y="497840"/>
            <a:ext cx="107315" cy="2716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654EAC78-64B6-4B68-BE28-AEFDB7E87DF8}"/>
              </a:ext>
            </a:extLst>
          </p:cNvPr>
          <p:cNvSpPr txBox="1"/>
          <p:nvPr/>
        </p:nvSpPr>
        <p:spPr>
          <a:xfrm>
            <a:off x="2371886" y="401917"/>
            <a:ext cx="2995915" cy="461665"/>
          </a:xfrm>
          <a:prstGeom prst="rect">
            <a:avLst/>
          </a:prstGeom>
          <a:noFill/>
        </p:spPr>
        <p:txBody>
          <a:bodyPr wrap="square">
            <a:spAutoFit/>
          </a:bodyPr>
          <a:lstStyle/>
          <a:p>
            <a:r>
              <a:rPr lang="en-US" sz="1200" b="1" dirty="0">
                <a:solidFill>
                  <a:schemeClr val="bg1"/>
                </a:solidFill>
              </a:rPr>
              <a:t>Specifies that this job will run on an Ubuntu-based runner.</a:t>
            </a:r>
            <a:endParaRPr lang="en-GB" sz="1200" dirty="0">
              <a:solidFill>
                <a:schemeClr val="bg1"/>
              </a:solidFill>
            </a:endParaRPr>
          </a:p>
        </p:txBody>
      </p:sp>
      <p:sp>
        <p:nvSpPr>
          <p:cNvPr id="13" name="Right Brace 12">
            <a:extLst>
              <a:ext uri="{FF2B5EF4-FFF2-40B4-BE49-F238E27FC236}">
                <a16:creationId xmlns:a16="http://schemas.microsoft.com/office/drawing/2014/main" id="{415ED4C8-75CE-42CF-A49D-B6CC7AB39C73}"/>
              </a:ext>
            </a:extLst>
          </p:cNvPr>
          <p:cNvSpPr/>
          <p:nvPr/>
        </p:nvSpPr>
        <p:spPr>
          <a:xfrm>
            <a:off x="5878671" y="508000"/>
            <a:ext cx="316693" cy="45618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A8136F6A-D805-415E-8563-8F10BBF60B37}"/>
              </a:ext>
            </a:extLst>
          </p:cNvPr>
          <p:cNvSpPr txBox="1"/>
          <p:nvPr/>
        </p:nvSpPr>
        <p:spPr>
          <a:xfrm>
            <a:off x="6283484" y="2183709"/>
            <a:ext cx="1255236" cy="1169551"/>
          </a:xfrm>
          <a:prstGeom prst="rect">
            <a:avLst/>
          </a:prstGeom>
          <a:noFill/>
        </p:spPr>
        <p:txBody>
          <a:bodyPr wrap="square">
            <a:spAutoFit/>
          </a:bodyPr>
          <a:lstStyle/>
          <a:p>
            <a:r>
              <a:rPr lang="en-US" b="1" dirty="0">
                <a:solidFill>
                  <a:schemeClr val="bg1"/>
                </a:solidFill>
              </a:rPr>
              <a:t>the individual steps executed in this job.</a:t>
            </a:r>
            <a:endParaRPr lang="en-GB" sz="1100" b="1" dirty="0">
              <a:solidFill>
                <a:schemeClr val="bg1"/>
              </a:solidFill>
            </a:endParaRPr>
          </a:p>
        </p:txBody>
      </p:sp>
      <p:sp>
        <p:nvSpPr>
          <p:cNvPr id="17" name="Right Brace 16">
            <a:extLst>
              <a:ext uri="{FF2B5EF4-FFF2-40B4-BE49-F238E27FC236}">
                <a16:creationId xmlns:a16="http://schemas.microsoft.com/office/drawing/2014/main" id="{1679D1C1-4EC7-498D-B792-056350EB6000}"/>
              </a:ext>
            </a:extLst>
          </p:cNvPr>
          <p:cNvSpPr/>
          <p:nvPr/>
        </p:nvSpPr>
        <p:spPr>
          <a:xfrm>
            <a:off x="812799" y="20320"/>
            <a:ext cx="107315" cy="2716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3F1D247E-F726-4D25-916D-20A9B92A58A9}"/>
              </a:ext>
            </a:extLst>
          </p:cNvPr>
          <p:cNvSpPr txBox="1"/>
          <p:nvPr/>
        </p:nvSpPr>
        <p:spPr>
          <a:xfrm>
            <a:off x="1000286" y="-4483"/>
            <a:ext cx="4557234" cy="276999"/>
          </a:xfrm>
          <a:prstGeom prst="rect">
            <a:avLst/>
          </a:prstGeom>
          <a:noFill/>
        </p:spPr>
        <p:txBody>
          <a:bodyPr wrap="square">
            <a:spAutoFit/>
          </a:bodyPr>
          <a:lstStyle/>
          <a:p>
            <a:r>
              <a:rPr lang="en-US" sz="1200" b="1" dirty="0">
                <a:solidFill>
                  <a:schemeClr val="bg1"/>
                </a:solidFill>
              </a:rPr>
              <a:t>This workflow consists of two jobs: build and deploy</a:t>
            </a:r>
            <a:endParaRPr lang="en-GB" sz="1200" dirty="0">
              <a:solidFill>
                <a:schemeClr val="bg1"/>
              </a:solidFill>
            </a:endParaRPr>
          </a:p>
        </p:txBody>
      </p:sp>
    </p:spTree>
    <p:extLst>
      <p:ext uri="{BB962C8B-B14F-4D97-AF65-F5344CB8AC3E}">
        <p14:creationId xmlns:p14="http://schemas.microsoft.com/office/powerpoint/2010/main" val="826495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dirty="0"/>
              <a:t>T</a:t>
            </a:r>
            <a:r>
              <a:rPr lang="es" sz="3000" dirty="0"/>
              <a:t>he Solution</a:t>
            </a:r>
            <a:endParaRPr sz="3000" dirty="0"/>
          </a:p>
        </p:txBody>
      </p:sp>
      <p:sp>
        <p:nvSpPr>
          <p:cNvPr id="263" name="Google Shape;263;p24"/>
          <p:cNvSpPr txBox="1">
            <a:spLocks noGrp="1"/>
          </p:cNvSpPr>
          <p:nvPr>
            <p:ph type="subTitle" idx="1"/>
          </p:nvPr>
        </p:nvSpPr>
        <p:spPr>
          <a:xfrm>
            <a:off x="4969825" y="2676050"/>
            <a:ext cx="3617840" cy="6066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100" b="1" dirty="0">
                <a:effectLst/>
                <a:latin typeface="Arial" panose="020B0604020202020204" pitchFamily="34" charset="0"/>
                <a:ea typeface="Times New Roman" panose="02020603050405020304" pitchFamily="18" charset="0"/>
              </a:rPr>
              <a:t>Creating and Implementing a Web-Based Platform for Automating Raw Materials Purchases and Quality Testing.</a:t>
            </a: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48FFD5"/>
                </a:solidFill>
                <a:latin typeface="Impact"/>
                <a:ea typeface="Impact"/>
                <a:cs typeface="Impact"/>
                <a:sym typeface="Impact"/>
              </a:rPr>
              <a:t>02</a:t>
            </a:r>
            <a:endParaRPr dirty="0">
              <a:solidFill>
                <a:srgbClr val="48FFD5"/>
              </a:solidFill>
              <a:latin typeface="Impact"/>
              <a:ea typeface="Impact"/>
              <a:cs typeface="Impact"/>
              <a:sym typeface="Impac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randombar(horizontal)">
                                      <p:cBhvr>
                                        <p:cTn id="7" dur="500"/>
                                        <p:tgtEl>
                                          <p:spTgt spid="2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7" name="TextBox 6">
            <a:extLst>
              <a:ext uri="{FF2B5EF4-FFF2-40B4-BE49-F238E27FC236}">
                <a16:creationId xmlns:a16="http://schemas.microsoft.com/office/drawing/2014/main" id="{617317B8-1A31-4BDD-8150-0364661A7C0E}"/>
              </a:ext>
            </a:extLst>
          </p:cNvPr>
          <p:cNvSpPr txBox="1"/>
          <p:nvPr/>
        </p:nvSpPr>
        <p:spPr>
          <a:xfrm>
            <a:off x="152400" y="124926"/>
            <a:ext cx="8563211" cy="4832092"/>
          </a:xfrm>
          <a:prstGeom prst="rect">
            <a:avLst/>
          </a:prstGeom>
          <a:noFill/>
        </p:spPr>
        <p:txBody>
          <a:bodyPr wrap="square">
            <a:spAutoFit/>
          </a:bodyPr>
          <a:lstStyle/>
          <a:p>
            <a:r>
              <a:rPr lang="en-GB" b="1" dirty="0">
                <a:solidFill>
                  <a:srgbClr val="48FFD5"/>
                </a:solidFill>
              </a:rPr>
              <a:t>deploy</a:t>
            </a:r>
            <a:r>
              <a:rPr lang="en-GB" dirty="0">
                <a:solidFill>
                  <a:schemeClr val="bg1"/>
                </a:solidFill>
              </a:rPr>
              <a:t>:</a:t>
            </a:r>
          </a:p>
          <a:p>
            <a:r>
              <a:rPr lang="en-GB" dirty="0">
                <a:solidFill>
                  <a:schemeClr val="bg1"/>
                </a:solidFill>
              </a:rPr>
              <a:t>    </a:t>
            </a:r>
            <a:r>
              <a:rPr lang="en-GB" b="1" dirty="0">
                <a:solidFill>
                  <a:srgbClr val="48FFD5"/>
                </a:solidFill>
              </a:rPr>
              <a:t>runs-on</a:t>
            </a:r>
            <a:r>
              <a:rPr lang="en-GB" dirty="0">
                <a:solidFill>
                  <a:schemeClr val="bg1"/>
                </a:solidFill>
              </a:rPr>
              <a:t>: ubuntu-latest</a:t>
            </a:r>
          </a:p>
          <a:p>
            <a:r>
              <a:rPr lang="en-GB" dirty="0">
                <a:solidFill>
                  <a:schemeClr val="bg1"/>
                </a:solidFill>
              </a:rPr>
              <a:t>    </a:t>
            </a:r>
            <a:r>
              <a:rPr lang="en-GB" b="1" dirty="0">
                <a:solidFill>
                  <a:srgbClr val="48FFD5"/>
                </a:solidFill>
              </a:rPr>
              <a:t>needs</a:t>
            </a:r>
            <a:r>
              <a:rPr lang="en-GB" dirty="0">
                <a:solidFill>
                  <a:schemeClr val="bg1"/>
                </a:solidFill>
              </a:rPr>
              <a:t>: build</a:t>
            </a:r>
          </a:p>
          <a:p>
            <a:r>
              <a:rPr lang="en-GB" dirty="0">
                <a:solidFill>
                  <a:schemeClr val="bg1"/>
                </a:solidFill>
              </a:rPr>
              <a:t>    </a:t>
            </a:r>
          </a:p>
          <a:p>
            <a:r>
              <a:rPr lang="en-GB" b="1" dirty="0">
                <a:solidFill>
                  <a:srgbClr val="48FFD5"/>
                </a:solidFill>
              </a:rPr>
              <a:t>steps</a:t>
            </a:r>
            <a:r>
              <a:rPr lang="en-GB" dirty="0">
                <a:solidFill>
                  <a:schemeClr val="bg1"/>
                </a:solidFill>
              </a:rPr>
              <a:t>:</a:t>
            </a:r>
          </a:p>
          <a:p>
            <a:r>
              <a:rPr lang="en-GB" dirty="0">
                <a:solidFill>
                  <a:schemeClr val="bg1"/>
                </a:solidFill>
              </a:rPr>
              <a:t>    - </a:t>
            </a:r>
            <a:r>
              <a:rPr lang="en-GB" b="1" dirty="0">
                <a:solidFill>
                  <a:srgbClr val="48FFD5"/>
                </a:solidFill>
              </a:rPr>
              <a:t>name</a:t>
            </a:r>
            <a:r>
              <a:rPr lang="en-GB" dirty="0">
                <a:solidFill>
                  <a:schemeClr val="bg1"/>
                </a:solidFill>
              </a:rPr>
              <a:t>: Download artifact from build job</a:t>
            </a:r>
          </a:p>
          <a:p>
            <a:r>
              <a:rPr lang="en-GB" dirty="0">
                <a:solidFill>
                  <a:schemeClr val="bg1"/>
                </a:solidFill>
              </a:rPr>
              <a:t>      </a:t>
            </a:r>
            <a:r>
              <a:rPr lang="en-GB" b="1" dirty="0">
                <a:solidFill>
                  <a:srgbClr val="48FFD5"/>
                </a:solidFill>
              </a:rPr>
              <a:t>uses</a:t>
            </a:r>
            <a:r>
              <a:rPr lang="en-GB" dirty="0">
                <a:solidFill>
                  <a:schemeClr val="bg1"/>
                </a:solidFill>
              </a:rPr>
              <a:t>: actions/download-artifact@v3</a:t>
            </a:r>
          </a:p>
          <a:p>
            <a:r>
              <a:rPr lang="en-GB" dirty="0">
                <a:solidFill>
                  <a:schemeClr val="bg1"/>
                </a:solidFill>
              </a:rPr>
              <a:t>      </a:t>
            </a:r>
            <a:r>
              <a:rPr lang="en-GB" b="1" dirty="0">
                <a:solidFill>
                  <a:srgbClr val="48FFD5"/>
                </a:solidFill>
              </a:rPr>
              <a:t>with</a:t>
            </a:r>
            <a:r>
              <a:rPr lang="en-GB" dirty="0">
                <a:solidFill>
                  <a:schemeClr val="bg1"/>
                </a:solidFill>
              </a:rPr>
              <a:t>:</a:t>
            </a:r>
          </a:p>
          <a:p>
            <a:r>
              <a:rPr lang="en-GB" dirty="0">
                <a:solidFill>
                  <a:schemeClr val="bg1"/>
                </a:solidFill>
              </a:rPr>
              <a:t>        </a:t>
            </a:r>
            <a:r>
              <a:rPr lang="en-GB" b="1" dirty="0">
                <a:solidFill>
                  <a:srgbClr val="48FFD5"/>
                </a:solidFill>
              </a:rPr>
              <a:t>name</a:t>
            </a:r>
            <a:r>
              <a:rPr lang="en-GB" dirty="0">
                <a:solidFill>
                  <a:schemeClr val="bg1"/>
                </a:solidFill>
              </a:rPr>
              <a:t>: webapp</a:t>
            </a:r>
          </a:p>
          <a:p>
            <a:r>
              <a:rPr lang="en-GB" dirty="0">
                <a:solidFill>
                  <a:schemeClr val="bg1"/>
                </a:solidFill>
              </a:rPr>
              <a:t>        </a:t>
            </a:r>
            <a:r>
              <a:rPr lang="en-GB" b="1" dirty="0">
                <a:solidFill>
                  <a:srgbClr val="48FFD5"/>
                </a:solidFill>
              </a:rPr>
              <a:t>path</a:t>
            </a:r>
            <a:r>
              <a:rPr lang="en-GB" dirty="0">
                <a:solidFill>
                  <a:schemeClr val="bg1"/>
                </a:solidFill>
              </a:rPr>
              <a:t>: ${{ </a:t>
            </a:r>
            <a:r>
              <a:rPr lang="en-GB" dirty="0" err="1">
                <a:solidFill>
                  <a:schemeClr val="bg1"/>
                </a:solidFill>
              </a:rPr>
              <a:t>env.AZURE_WEBAPP_PACKAGE_PATH</a:t>
            </a:r>
            <a:r>
              <a:rPr lang="en-GB" dirty="0">
                <a:solidFill>
                  <a:schemeClr val="bg1"/>
                </a:solidFill>
              </a:rPr>
              <a:t> }}</a:t>
            </a:r>
          </a:p>
          <a:p>
            <a:r>
              <a:rPr lang="en-GB" dirty="0">
                <a:solidFill>
                  <a:schemeClr val="bg1"/>
                </a:solidFill>
              </a:rPr>
              <a:t>    - </a:t>
            </a:r>
            <a:r>
              <a:rPr lang="en-GB" b="1" dirty="0">
                <a:solidFill>
                  <a:srgbClr val="48FFD5"/>
                </a:solidFill>
              </a:rPr>
              <a:t>name</a:t>
            </a:r>
            <a:r>
              <a:rPr lang="en-GB" dirty="0">
                <a:solidFill>
                  <a:schemeClr val="bg1"/>
                </a:solidFill>
              </a:rPr>
              <a:t>: Deploy to Azure WebApp</a:t>
            </a:r>
          </a:p>
          <a:p>
            <a:r>
              <a:rPr lang="en-GB" dirty="0">
                <a:solidFill>
                  <a:schemeClr val="bg1"/>
                </a:solidFill>
              </a:rPr>
              <a:t>      </a:t>
            </a:r>
            <a:r>
              <a:rPr lang="en-GB" b="1" dirty="0">
                <a:solidFill>
                  <a:srgbClr val="48FFD5"/>
                </a:solidFill>
              </a:rPr>
              <a:t>uses</a:t>
            </a:r>
            <a:r>
              <a:rPr lang="en-GB" dirty="0">
                <a:solidFill>
                  <a:schemeClr val="bg1"/>
                </a:solidFill>
              </a:rPr>
              <a:t>: azure/webapps-deploy@v2</a:t>
            </a:r>
          </a:p>
          <a:p>
            <a:r>
              <a:rPr lang="en-GB" dirty="0">
                <a:solidFill>
                  <a:schemeClr val="bg1"/>
                </a:solidFill>
              </a:rPr>
              <a:t>      </a:t>
            </a:r>
            <a:r>
              <a:rPr lang="en-GB" b="1" dirty="0">
                <a:solidFill>
                  <a:srgbClr val="48FFD5"/>
                </a:solidFill>
              </a:rPr>
              <a:t>with</a:t>
            </a:r>
            <a:r>
              <a:rPr lang="en-GB" dirty="0">
                <a:solidFill>
                  <a:schemeClr val="bg1"/>
                </a:solidFill>
              </a:rPr>
              <a:t>:</a:t>
            </a:r>
          </a:p>
          <a:p>
            <a:r>
              <a:rPr lang="en-GB" dirty="0">
                <a:solidFill>
                  <a:schemeClr val="bg1"/>
                </a:solidFill>
              </a:rPr>
              <a:t>        </a:t>
            </a:r>
            <a:r>
              <a:rPr lang="en-GB" b="1" dirty="0">
                <a:solidFill>
                  <a:srgbClr val="48FFD5"/>
                </a:solidFill>
              </a:rPr>
              <a:t>app-name</a:t>
            </a:r>
            <a:r>
              <a:rPr lang="en-GB" dirty="0">
                <a:solidFill>
                  <a:schemeClr val="bg1"/>
                </a:solidFill>
              </a:rPr>
              <a:t>: ${{ </a:t>
            </a:r>
            <a:r>
              <a:rPr lang="en-GB" dirty="0" err="1">
                <a:solidFill>
                  <a:schemeClr val="bg1"/>
                </a:solidFill>
              </a:rPr>
              <a:t>env.AZURE_WEBAPP_NAME</a:t>
            </a:r>
            <a:r>
              <a:rPr lang="en-GB" dirty="0">
                <a:solidFill>
                  <a:schemeClr val="bg1"/>
                </a:solidFill>
              </a:rPr>
              <a:t> }}</a:t>
            </a:r>
          </a:p>
          <a:p>
            <a:r>
              <a:rPr lang="en-GB" dirty="0">
                <a:solidFill>
                  <a:schemeClr val="bg1"/>
                </a:solidFill>
              </a:rPr>
              <a:t>        </a:t>
            </a:r>
            <a:r>
              <a:rPr lang="en-GB" b="1" dirty="0">
                <a:solidFill>
                  <a:srgbClr val="48FFD5"/>
                </a:solidFill>
              </a:rPr>
              <a:t>package</a:t>
            </a:r>
            <a:r>
              <a:rPr lang="en-GB" dirty="0">
                <a:solidFill>
                  <a:schemeClr val="bg1"/>
                </a:solidFill>
              </a:rPr>
              <a:t>: ${{ </a:t>
            </a:r>
            <a:r>
              <a:rPr lang="en-GB" dirty="0" err="1">
                <a:solidFill>
                  <a:schemeClr val="bg1"/>
                </a:solidFill>
              </a:rPr>
              <a:t>env.AZURE_WEBAPP_PACKAGE_PATH</a:t>
            </a:r>
            <a:r>
              <a:rPr lang="en-GB" dirty="0">
                <a:solidFill>
                  <a:schemeClr val="bg1"/>
                </a:solidFill>
              </a:rPr>
              <a:t> }}</a:t>
            </a:r>
          </a:p>
          <a:p>
            <a:r>
              <a:rPr lang="en-GB" dirty="0">
                <a:solidFill>
                  <a:schemeClr val="bg1"/>
                </a:solidFill>
              </a:rPr>
              <a:t>        </a:t>
            </a:r>
            <a:r>
              <a:rPr lang="en-GB" b="1" dirty="0">
                <a:solidFill>
                  <a:srgbClr val="48FFD5"/>
                </a:solidFill>
              </a:rPr>
              <a:t>publish-profile</a:t>
            </a:r>
            <a:r>
              <a:rPr lang="en-GB" dirty="0">
                <a:solidFill>
                  <a:schemeClr val="bg1"/>
                </a:solidFill>
              </a:rPr>
              <a:t>: ${{ secrets.GAP20230904111714_48B0 }}</a:t>
            </a:r>
          </a:p>
          <a:p>
            <a:r>
              <a:rPr lang="en-GB" dirty="0">
                <a:solidFill>
                  <a:schemeClr val="bg1"/>
                </a:solidFill>
              </a:rPr>
              <a:t>    - </a:t>
            </a:r>
            <a:r>
              <a:rPr lang="en-GB" b="1" dirty="0">
                <a:solidFill>
                  <a:srgbClr val="48FFD5"/>
                </a:solidFill>
              </a:rPr>
              <a:t>name</a:t>
            </a:r>
            <a:r>
              <a:rPr lang="en-GB" dirty="0">
                <a:solidFill>
                  <a:schemeClr val="bg1"/>
                </a:solidFill>
              </a:rPr>
              <a:t>: Azure Login</a:t>
            </a:r>
          </a:p>
          <a:p>
            <a:r>
              <a:rPr lang="en-GB" dirty="0">
                <a:solidFill>
                  <a:schemeClr val="bg1"/>
                </a:solidFill>
              </a:rPr>
              <a:t>      </a:t>
            </a:r>
            <a:r>
              <a:rPr lang="en-GB" b="1" dirty="0">
                <a:solidFill>
                  <a:srgbClr val="48FFD5"/>
                </a:solidFill>
              </a:rPr>
              <a:t>uses</a:t>
            </a:r>
            <a:r>
              <a:rPr lang="en-GB" dirty="0">
                <a:solidFill>
                  <a:schemeClr val="bg1"/>
                </a:solidFill>
              </a:rPr>
              <a:t>: azure/login@v1</a:t>
            </a:r>
          </a:p>
          <a:p>
            <a:r>
              <a:rPr lang="en-GB" dirty="0">
                <a:solidFill>
                  <a:schemeClr val="bg1"/>
                </a:solidFill>
              </a:rPr>
              <a:t>      </a:t>
            </a:r>
            <a:r>
              <a:rPr lang="en-GB" b="1" dirty="0">
                <a:solidFill>
                  <a:srgbClr val="48FFD5"/>
                </a:solidFill>
              </a:rPr>
              <a:t>with</a:t>
            </a:r>
            <a:r>
              <a:rPr lang="en-GB" dirty="0">
                <a:solidFill>
                  <a:schemeClr val="bg1"/>
                </a:solidFill>
              </a:rPr>
              <a:t>:</a:t>
            </a:r>
          </a:p>
          <a:p>
            <a:r>
              <a:rPr lang="en-GB" dirty="0">
                <a:solidFill>
                  <a:schemeClr val="bg1"/>
                </a:solidFill>
              </a:rPr>
              <a:t>        </a:t>
            </a:r>
            <a:r>
              <a:rPr lang="en-GB" b="1" dirty="0">
                <a:solidFill>
                  <a:srgbClr val="48FFD5"/>
                </a:solidFill>
              </a:rPr>
              <a:t>creds</a:t>
            </a:r>
            <a:r>
              <a:rPr lang="en-GB" dirty="0">
                <a:solidFill>
                  <a:schemeClr val="bg1"/>
                </a:solidFill>
              </a:rPr>
              <a:t>: ${{ </a:t>
            </a:r>
            <a:r>
              <a:rPr lang="en-GB" dirty="0" err="1">
                <a:solidFill>
                  <a:schemeClr val="bg1"/>
                </a:solidFill>
              </a:rPr>
              <a:t>secrets.GAP_tech_api_SPN</a:t>
            </a:r>
            <a:r>
              <a:rPr lang="en-GB" dirty="0">
                <a:solidFill>
                  <a:schemeClr val="bg1"/>
                </a:solidFill>
              </a:rPr>
              <a:t> }}</a:t>
            </a:r>
          </a:p>
          <a:p>
            <a:r>
              <a:rPr lang="en-GB" dirty="0">
                <a:solidFill>
                  <a:schemeClr val="bg1"/>
                </a:solidFill>
              </a:rPr>
              <a:t>    - </a:t>
            </a:r>
            <a:r>
              <a:rPr lang="en-GB" b="1" dirty="0">
                <a:solidFill>
                  <a:srgbClr val="48FFD5"/>
                </a:solidFill>
              </a:rPr>
              <a:t>name</a:t>
            </a:r>
            <a:r>
              <a:rPr lang="en-GB" dirty="0">
                <a:solidFill>
                  <a:schemeClr val="bg1"/>
                </a:solidFill>
              </a:rPr>
              <a:t>: logout</a:t>
            </a:r>
          </a:p>
          <a:p>
            <a:r>
              <a:rPr lang="en-GB" dirty="0">
                <a:solidFill>
                  <a:schemeClr val="bg1"/>
                </a:solidFill>
              </a:rPr>
              <a:t>      </a:t>
            </a:r>
            <a:r>
              <a:rPr lang="en-GB" b="1" dirty="0">
                <a:solidFill>
                  <a:srgbClr val="48FFD5"/>
                </a:solidFill>
              </a:rPr>
              <a:t>run</a:t>
            </a:r>
            <a:r>
              <a:rPr lang="en-GB" dirty="0">
                <a:solidFill>
                  <a:schemeClr val="bg1"/>
                </a:solidFill>
              </a:rPr>
              <a:t>: &gt; </a:t>
            </a:r>
            <a:r>
              <a:rPr lang="en-GB" dirty="0" err="1">
                <a:solidFill>
                  <a:schemeClr val="bg1"/>
                </a:solidFill>
              </a:rPr>
              <a:t>az</a:t>
            </a:r>
            <a:r>
              <a:rPr lang="en-GB" dirty="0">
                <a:solidFill>
                  <a:schemeClr val="bg1"/>
                </a:solidFill>
              </a:rPr>
              <a:t> logout</a:t>
            </a:r>
          </a:p>
        </p:txBody>
      </p:sp>
      <p:sp>
        <p:nvSpPr>
          <p:cNvPr id="9" name="Right Brace 8">
            <a:extLst>
              <a:ext uri="{FF2B5EF4-FFF2-40B4-BE49-F238E27FC236}">
                <a16:creationId xmlns:a16="http://schemas.microsoft.com/office/drawing/2014/main" id="{AA963DB6-3061-4944-9DA3-B66D9AF1E5FE}"/>
              </a:ext>
            </a:extLst>
          </p:cNvPr>
          <p:cNvSpPr/>
          <p:nvPr/>
        </p:nvSpPr>
        <p:spPr>
          <a:xfrm>
            <a:off x="7434264" y="201481"/>
            <a:ext cx="509270" cy="47667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3E1D994C-EEC3-4594-8BE6-D65228BE29CD}"/>
              </a:ext>
            </a:extLst>
          </p:cNvPr>
          <p:cNvSpPr txBox="1"/>
          <p:nvPr/>
        </p:nvSpPr>
        <p:spPr>
          <a:xfrm>
            <a:off x="8061484" y="2530900"/>
            <a:ext cx="1255236" cy="276999"/>
          </a:xfrm>
          <a:prstGeom prst="rect">
            <a:avLst/>
          </a:prstGeom>
          <a:noFill/>
        </p:spPr>
        <p:txBody>
          <a:bodyPr wrap="square">
            <a:spAutoFit/>
          </a:bodyPr>
          <a:lstStyle/>
          <a:p>
            <a:r>
              <a:rPr lang="en-US" sz="1200" b="1" dirty="0">
                <a:solidFill>
                  <a:schemeClr val="bg1"/>
                </a:solidFill>
              </a:rPr>
              <a:t>Deploy Job</a:t>
            </a:r>
            <a:endParaRPr lang="en-GB" sz="1200" dirty="0">
              <a:solidFill>
                <a:schemeClr val="bg1"/>
              </a:solidFill>
            </a:endParaRPr>
          </a:p>
        </p:txBody>
      </p:sp>
      <p:sp>
        <p:nvSpPr>
          <p:cNvPr id="10" name="Right Brace 9">
            <a:extLst>
              <a:ext uri="{FF2B5EF4-FFF2-40B4-BE49-F238E27FC236}">
                <a16:creationId xmlns:a16="http://schemas.microsoft.com/office/drawing/2014/main" id="{A00B81C4-FD0C-4F1A-9142-F13B8047D3CC}"/>
              </a:ext>
            </a:extLst>
          </p:cNvPr>
          <p:cNvSpPr/>
          <p:nvPr/>
        </p:nvSpPr>
        <p:spPr>
          <a:xfrm>
            <a:off x="2275841" y="320638"/>
            <a:ext cx="147954" cy="4589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654EAC78-64B6-4B68-BE28-AEFDB7E87DF8}"/>
              </a:ext>
            </a:extLst>
          </p:cNvPr>
          <p:cNvSpPr txBox="1"/>
          <p:nvPr/>
        </p:nvSpPr>
        <p:spPr>
          <a:xfrm>
            <a:off x="2493806" y="381597"/>
            <a:ext cx="3149439" cy="319443"/>
          </a:xfrm>
          <a:prstGeom prst="rect">
            <a:avLst/>
          </a:prstGeom>
          <a:noFill/>
        </p:spPr>
        <p:txBody>
          <a:bodyPr wrap="square">
            <a:spAutoFit/>
          </a:bodyPr>
          <a:lstStyle/>
          <a:p>
            <a:r>
              <a:rPr lang="en-US" b="1" dirty="0">
                <a:solidFill>
                  <a:schemeClr val="bg1"/>
                </a:solidFill>
              </a:rPr>
              <a:t>runs on an Ubuntu-based runner.</a:t>
            </a:r>
            <a:endParaRPr lang="en-GB" b="1" dirty="0">
              <a:solidFill>
                <a:schemeClr val="bg1"/>
              </a:solidFill>
            </a:endParaRPr>
          </a:p>
        </p:txBody>
      </p:sp>
      <p:sp>
        <p:nvSpPr>
          <p:cNvPr id="13" name="Right Brace 12">
            <a:extLst>
              <a:ext uri="{FF2B5EF4-FFF2-40B4-BE49-F238E27FC236}">
                <a16:creationId xmlns:a16="http://schemas.microsoft.com/office/drawing/2014/main" id="{415ED4C8-75CE-42CF-A49D-B6CC7AB39C73}"/>
              </a:ext>
            </a:extLst>
          </p:cNvPr>
          <p:cNvSpPr/>
          <p:nvPr/>
        </p:nvSpPr>
        <p:spPr>
          <a:xfrm>
            <a:off x="5791199" y="966967"/>
            <a:ext cx="404165" cy="4051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A8136F6A-D805-415E-8563-8F10BBF60B37}"/>
              </a:ext>
            </a:extLst>
          </p:cNvPr>
          <p:cNvSpPr txBox="1"/>
          <p:nvPr/>
        </p:nvSpPr>
        <p:spPr>
          <a:xfrm>
            <a:off x="6283484" y="2397069"/>
            <a:ext cx="1255236" cy="1169551"/>
          </a:xfrm>
          <a:prstGeom prst="rect">
            <a:avLst/>
          </a:prstGeom>
          <a:noFill/>
        </p:spPr>
        <p:txBody>
          <a:bodyPr wrap="square">
            <a:spAutoFit/>
          </a:bodyPr>
          <a:lstStyle/>
          <a:p>
            <a:r>
              <a:rPr lang="en-US" b="1" dirty="0">
                <a:solidFill>
                  <a:schemeClr val="bg1"/>
                </a:solidFill>
              </a:rPr>
              <a:t>The individual steps executed in this job.</a:t>
            </a:r>
            <a:endParaRPr lang="en-GB" sz="1100" b="1" dirty="0">
              <a:solidFill>
                <a:schemeClr val="bg1"/>
              </a:solidFill>
            </a:endParaRPr>
          </a:p>
        </p:txBody>
      </p:sp>
    </p:spTree>
    <p:extLst>
      <p:ext uri="{BB962C8B-B14F-4D97-AF65-F5344CB8AC3E}">
        <p14:creationId xmlns:p14="http://schemas.microsoft.com/office/powerpoint/2010/main" val="3195457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3" name="Picture 2">
            <a:extLst>
              <a:ext uri="{FF2B5EF4-FFF2-40B4-BE49-F238E27FC236}">
                <a16:creationId xmlns:a16="http://schemas.microsoft.com/office/drawing/2014/main" id="{B68949B1-1131-4FB7-B4EC-17C8F84BDC5C}"/>
              </a:ext>
            </a:extLst>
          </p:cNvPr>
          <p:cNvPicPr>
            <a:picLocks noChangeAspect="1"/>
          </p:cNvPicPr>
          <p:nvPr/>
        </p:nvPicPr>
        <p:blipFill>
          <a:blip r:embed="rId3"/>
          <a:stretch>
            <a:fillRect/>
          </a:stretch>
        </p:blipFill>
        <p:spPr>
          <a:xfrm>
            <a:off x="152059" y="1596049"/>
            <a:ext cx="3422991" cy="3422991"/>
          </a:xfrm>
          <a:prstGeom prst="rect">
            <a:avLst/>
          </a:prstGeom>
        </p:spPr>
      </p:pic>
      <p:sp>
        <p:nvSpPr>
          <p:cNvPr id="25" name="Google Shape;296;p26">
            <a:extLst>
              <a:ext uri="{FF2B5EF4-FFF2-40B4-BE49-F238E27FC236}">
                <a16:creationId xmlns:a16="http://schemas.microsoft.com/office/drawing/2014/main" id="{69471E37-06DD-45D4-A16C-DF99A9BF2077}"/>
              </a:ext>
            </a:extLst>
          </p:cNvPr>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Project Overview</a:t>
            </a:r>
            <a:endParaRPr dirty="0">
              <a:solidFill>
                <a:srgbClr val="FFFFFF"/>
              </a:solidFill>
            </a:endParaRPr>
          </a:p>
        </p:txBody>
      </p:sp>
      <p:cxnSp>
        <p:nvCxnSpPr>
          <p:cNvPr id="26" name="Google Shape;298;p26">
            <a:extLst>
              <a:ext uri="{FF2B5EF4-FFF2-40B4-BE49-F238E27FC236}">
                <a16:creationId xmlns:a16="http://schemas.microsoft.com/office/drawing/2014/main" id="{023D9BC8-BE96-4654-8331-D483530BDDC1}"/>
              </a:ext>
            </a:extLst>
          </p:cNvPr>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270;p24">
            <a:extLst>
              <a:ext uri="{FF2B5EF4-FFF2-40B4-BE49-F238E27FC236}">
                <a16:creationId xmlns:a16="http://schemas.microsoft.com/office/drawing/2014/main" id="{F0F2F951-905C-4111-8565-FFB7C60CAACD}"/>
              </a:ext>
            </a:extLst>
          </p:cNvPr>
          <p:cNvSpPr txBox="1">
            <a:spLocks/>
          </p:cNvSpPr>
          <p:nvPr/>
        </p:nvSpPr>
        <p:spPr>
          <a:xfrm>
            <a:off x="2102652" y="3441389"/>
            <a:ext cx="86961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09</a:t>
            </a:r>
          </a:p>
        </p:txBody>
      </p:sp>
      <p:pic>
        <p:nvPicPr>
          <p:cNvPr id="5" name="Picture 4">
            <a:extLst>
              <a:ext uri="{FF2B5EF4-FFF2-40B4-BE49-F238E27FC236}">
                <a16:creationId xmlns:a16="http://schemas.microsoft.com/office/drawing/2014/main" id="{49C71C7B-C040-4BFA-972A-A26F0740F543}"/>
              </a:ext>
            </a:extLst>
          </p:cNvPr>
          <p:cNvPicPr>
            <a:picLocks noChangeAspect="1"/>
          </p:cNvPicPr>
          <p:nvPr/>
        </p:nvPicPr>
        <p:blipFill>
          <a:blip r:embed="rId4"/>
          <a:srcRect/>
          <a:stretch/>
        </p:blipFill>
        <p:spPr>
          <a:xfrm>
            <a:off x="6034103" y="2824068"/>
            <a:ext cx="1491880" cy="1491880"/>
          </a:xfrm>
          <a:prstGeom prst="rect">
            <a:avLst/>
          </a:prstGeom>
        </p:spPr>
      </p:pic>
    </p:spTree>
    <p:extLst>
      <p:ext uri="{BB962C8B-B14F-4D97-AF65-F5344CB8AC3E}">
        <p14:creationId xmlns:p14="http://schemas.microsoft.com/office/powerpoint/2010/main" val="201885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5" name="Picture 4">
            <a:extLst>
              <a:ext uri="{FF2B5EF4-FFF2-40B4-BE49-F238E27FC236}">
                <a16:creationId xmlns:a16="http://schemas.microsoft.com/office/drawing/2014/main" id="{2DD7E988-1A31-47E0-9DF7-808C16ADE7F9}"/>
              </a:ext>
            </a:extLst>
          </p:cNvPr>
          <p:cNvPicPr>
            <a:picLocks noChangeAspect="1"/>
          </p:cNvPicPr>
          <p:nvPr/>
        </p:nvPicPr>
        <p:blipFill>
          <a:blip r:embed="rId3"/>
          <a:src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C2BDA78A-14CF-4FEB-A8B2-F2D89D00E86C}"/>
              </a:ext>
            </a:extLst>
          </p:cNvPr>
          <p:cNvPicPr>
            <a:picLocks noChangeAspect="1"/>
          </p:cNvPicPr>
          <p:nvPr/>
        </p:nvPicPr>
        <p:blipFill>
          <a:blip r:embed="rId4"/>
          <a:stretch>
            <a:fillRect/>
          </a:stretch>
        </p:blipFill>
        <p:spPr>
          <a:xfrm>
            <a:off x="3638203" y="2485506"/>
            <a:ext cx="1371600" cy="1371600"/>
          </a:xfrm>
          <a:prstGeom prst="rect">
            <a:avLst/>
          </a:prstGeom>
        </p:spPr>
      </p:pic>
      <p:pic>
        <p:nvPicPr>
          <p:cNvPr id="13" name="Picture 12">
            <a:extLst>
              <a:ext uri="{FF2B5EF4-FFF2-40B4-BE49-F238E27FC236}">
                <a16:creationId xmlns:a16="http://schemas.microsoft.com/office/drawing/2014/main" id="{B86FB999-4364-4F53-B717-346165E3C09C}"/>
              </a:ext>
            </a:extLst>
          </p:cNvPr>
          <p:cNvPicPr>
            <a:picLocks noChangeAspect="1"/>
          </p:cNvPicPr>
          <p:nvPr/>
        </p:nvPicPr>
        <p:blipFill>
          <a:blip r:embed="rId5"/>
          <a:stretch>
            <a:fillRect/>
          </a:stretch>
        </p:blipFill>
        <p:spPr>
          <a:xfrm>
            <a:off x="5009803" y="1191843"/>
            <a:ext cx="1293663" cy="1293663"/>
          </a:xfrm>
          <a:prstGeom prst="rect">
            <a:avLst/>
          </a:prstGeom>
        </p:spPr>
      </p:pic>
      <p:sp>
        <p:nvSpPr>
          <p:cNvPr id="15" name="Google Shape;296;p26">
            <a:extLst>
              <a:ext uri="{FF2B5EF4-FFF2-40B4-BE49-F238E27FC236}">
                <a16:creationId xmlns:a16="http://schemas.microsoft.com/office/drawing/2014/main" id="{DF1940BD-F289-45CA-8BA4-F25814C885BD}"/>
              </a:ext>
            </a:extLst>
          </p:cNvPr>
          <p:cNvSpPr txBox="1">
            <a:spLocks/>
          </p:cNvSpPr>
          <p:nvPr/>
        </p:nvSpPr>
        <p:spPr>
          <a:xfrm>
            <a:off x="4951751" y="1535374"/>
            <a:ext cx="1409766"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b="1" dirty="0">
                <a:solidFill>
                  <a:srgbClr val="48FFD5"/>
                </a:solidFill>
                <a:latin typeface="Segoe UI Black" panose="020B0A02040204020203" pitchFamily="34" charset="0"/>
                <a:ea typeface="Segoe UI Black" panose="020B0A02040204020203" pitchFamily="34" charset="0"/>
              </a:rPr>
              <a:t>THANK YOU FOR YOUR ATTENTION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475" fill="hold">
                                          <p:stCondLst>
                                            <p:cond delay="0"/>
                                          </p:stCondLst>
                                        </p:cTn>
                                        <p:tgtEl>
                                          <p:spTgt spid="13"/>
                                        </p:tgtEl>
                                        <p:attrNameLst>
                                          <p:attrName>r</p:attrName>
                                        </p:attrNameLst>
                                      </p:cBhvr>
                                    </p:animRot>
                                    <p:animRot by="-240000">
                                      <p:cBhvr>
                                        <p:cTn id="7" dur="950" fill="hold">
                                          <p:stCondLst>
                                            <p:cond delay="950"/>
                                          </p:stCondLst>
                                        </p:cTn>
                                        <p:tgtEl>
                                          <p:spTgt spid="13"/>
                                        </p:tgtEl>
                                        <p:attrNameLst>
                                          <p:attrName>r</p:attrName>
                                        </p:attrNameLst>
                                      </p:cBhvr>
                                    </p:animRot>
                                    <p:animRot by="240000">
                                      <p:cBhvr>
                                        <p:cTn id="8" dur="950" fill="hold">
                                          <p:stCondLst>
                                            <p:cond delay="1900"/>
                                          </p:stCondLst>
                                        </p:cTn>
                                        <p:tgtEl>
                                          <p:spTgt spid="13"/>
                                        </p:tgtEl>
                                        <p:attrNameLst>
                                          <p:attrName>r</p:attrName>
                                        </p:attrNameLst>
                                      </p:cBhvr>
                                    </p:animRot>
                                    <p:animRot by="-240000">
                                      <p:cBhvr>
                                        <p:cTn id="9" dur="950" fill="hold">
                                          <p:stCondLst>
                                            <p:cond delay="2850"/>
                                          </p:stCondLst>
                                        </p:cTn>
                                        <p:tgtEl>
                                          <p:spTgt spid="13"/>
                                        </p:tgtEl>
                                        <p:attrNameLst>
                                          <p:attrName>r</p:attrName>
                                        </p:attrNameLst>
                                      </p:cBhvr>
                                    </p:animRot>
                                    <p:animRot by="120000">
                                      <p:cBhvr>
                                        <p:cTn id="10" dur="950" fill="hold">
                                          <p:stCondLst>
                                            <p:cond delay="3800"/>
                                          </p:stCondLst>
                                        </p:cTn>
                                        <p:tgtEl>
                                          <p:spTgt spid="13"/>
                                        </p:tgtEl>
                                        <p:attrNameLst>
                                          <p:attrName>r</p:attrName>
                                        </p:attrNameLst>
                                      </p:cBhvr>
                                    </p:animRot>
                                  </p:childTnLst>
                                </p:cTn>
                              </p:par>
                              <p:par>
                                <p:cTn id="11" presetID="32" presetClass="emph" presetSubtype="0" fill="hold" grpId="0" nodeType="withEffect">
                                  <p:stCondLst>
                                    <p:cond delay="0"/>
                                  </p:stCondLst>
                                  <p:childTnLst>
                                    <p:animRot by="120000">
                                      <p:cBhvr>
                                        <p:cTn id="12" dur="475" fill="hold">
                                          <p:stCondLst>
                                            <p:cond delay="0"/>
                                          </p:stCondLst>
                                        </p:cTn>
                                        <p:tgtEl>
                                          <p:spTgt spid="15"/>
                                        </p:tgtEl>
                                        <p:attrNameLst>
                                          <p:attrName>r</p:attrName>
                                        </p:attrNameLst>
                                      </p:cBhvr>
                                    </p:animRot>
                                    <p:animRot by="-240000">
                                      <p:cBhvr>
                                        <p:cTn id="13" dur="950" fill="hold">
                                          <p:stCondLst>
                                            <p:cond delay="950"/>
                                          </p:stCondLst>
                                        </p:cTn>
                                        <p:tgtEl>
                                          <p:spTgt spid="15"/>
                                        </p:tgtEl>
                                        <p:attrNameLst>
                                          <p:attrName>r</p:attrName>
                                        </p:attrNameLst>
                                      </p:cBhvr>
                                    </p:animRot>
                                    <p:animRot by="240000">
                                      <p:cBhvr>
                                        <p:cTn id="14" dur="950" fill="hold">
                                          <p:stCondLst>
                                            <p:cond delay="1900"/>
                                          </p:stCondLst>
                                        </p:cTn>
                                        <p:tgtEl>
                                          <p:spTgt spid="15"/>
                                        </p:tgtEl>
                                        <p:attrNameLst>
                                          <p:attrName>r</p:attrName>
                                        </p:attrNameLst>
                                      </p:cBhvr>
                                    </p:animRot>
                                    <p:animRot by="-240000">
                                      <p:cBhvr>
                                        <p:cTn id="15" dur="950" fill="hold">
                                          <p:stCondLst>
                                            <p:cond delay="2850"/>
                                          </p:stCondLst>
                                        </p:cTn>
                                        <p:tgtEl>
                                          <p:spTgt spid="15"/>
                                        </p:tgtEl>
                                        <p:attrNameLst>
                                          <p:attrName>r</p:attrName>
                                        </p:attrNameLst>
                                      </p:cBhvr>
                                    </p:animRot>
                                    <p:animRot by="120000">
                                      <p:cBhvr>
                                        <p:cTn id="16" dur="950" fill="hold">
                                          <p:stCondLst>
                                            <p:cond delay="3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Modeling</a:t>
            </a: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B1396304-34D1-448F-BD4F-05C75509DB8B}"/>
              </a:ext>
            </a:extLst>
          </p:cNvPr>
          <p:cNvPicPr>
            <a:picLocks noChangeAspect="1"/>
          </p:cNvPicPr>
          <p:nvPr/>
        </p:nvPicPr>
        <p:blipFill>
          <a:blip r:embed="rId3"/>
          <a:srcRect/>
          <a:stretch/>
        </p:blipFill>
        <p:spPr>
          <a:xfrm>
            <a:off x="151992" y="1217008"/>
            <a:ext cx="4098309" cy="2918082"/>
          </a:xfrm>
          <a:prstGeom prst="rect">
            <a:avLst/>
          </a:prstGeom>
        </p:spPr>
      </p:pic>
      <p:sp>
        <p:nvSpPr>
          <p:cNvPr id="85" name="Google Shape;263;p24">
            <a:extLst>
              <a:ext uri="{FF2B5EF4-FFF2-40B4-BE49-F238E27FC236}">
                <a16:creationId xmlns:a16="http://schemas.microsoft.com/office/drawing/2014/main" id="{89A209C2-2CF3-44D9-B5A1-1800E913CE63}"/>
              </a:ext>
            </a:extLst>
          </p:cNvPr>
          <p:cNvSpPr txBox="1">
            <a:spLocks noGrp="1"/>
          </p:cNvSpPr>
          <p:nvPr>
            <p:ph type="subTitle" idx="1"/>
          </p:nvPr>
        </p:nvSpPr>
        <p:spPr>
          <a:xfrm>
            <a:off x="4969825" y="2676049"/>
            <a:ext cx="3617840" cy="664051"/>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100" b="1" dirty="0">
                <a:effectLst/>
                <a:latin typeface="Arial" panose="020B0604020202020204" pitchFamily="34" charset="0"/>
                <a:ea typeface="Times New Roman" panose="02020603050405020304" pitchFamily="18" charset="0"/>
              </a:rPr>
              <a:t>I utilized UML modeling for its ability to convey complex system designs visually and systematically. </a:t>
            </a:r>
            <a:endParaRPr dirty="0"/>
          </a:p>
        </p:txBody>
      </p:sp>
      <p:sp>
        <p:nvSpPr>
          <p:cNvPr id="86" name="Google Shape;270;p24">
            <a:extLst>
              <a:ext uri="{FF2B5EF4-FFF2-40B4-BE49-F238E27FC236}">
                <a16:creationId xmlns:a16="http://schemas.microsoft.com/office/drawing/2014/main" id="{6DDC7342-6E7A-4FB2-B171-D0D7FF72A1FD}"/>
              </a:ext>
            </a:extLst>
          </p:cNvPr>
          <p:cNvSpPr txBox="1">
            <a:spLocks/>
          </p:cNvSpPr>
          <p:nvPr/>
        </p:nvSpPr>
        <p:spPr>
          <a:xfrm>
            <a:off x="820627" y="2509902"/>
            <a:ext cx="24675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en-GB" dirty="0">
                <a:solidFill>
                  <a:srgbClr val="48FFD5"/>
                </a:solidFill>
                <a:latin typeface="Impact"/>
                <a:ea typeface="Impact"/>
                <a:cs typeface="Impact"/>
                <a:sym typeface="Impact"/>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randombar(horizontal)">
                                      <p:cBhvr>
                                        <p:cTn id="7"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2" name="Google Shape;402;p28"/>
          <p:cNvSpPr/>
          <p:nvPr/>
        </p:nvSpPr>
        <p:spPr>
          <a:xfrm>
            <a:off x="1053325" y="2453061"/>
            <a:ext cx="2326500" cy="381000"/>
          </a:xfrm>
          <a:prstGeom prst="homePlate">
            <a:avLst>
              <a:gd name="adj" fmla="val 50000"/>
            </a:avLst>
          </a:prstGeom>
          <a:noFill/>
          <a:ln>
            <a:solidFill>
              <a:srgbClr val="48FFD5"/>
            </a:solidFill>
            <a:prstDash val="solid"/>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8" name="Google Shape;408;p28"/>
          <p:cNvSpPr/>
          <p:nvPr/>
        </p:nvSpPr>
        <p:spPr>
          <a:xfrm>
            <a:off x="537025" y="243161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9" name="TextBox 48">
            <a:extLst>
              <a:ext uri="{FF2B5EF4-FFF2-40B4-BE49-F238E27FC236}">
                <a16:creationId xmlns:a16="http://schemas.microsoft.com/office/drawing/2014/main" id="{49A960C1-0414-4FCC-8E9F-23AA523307CC}"/>
              </a:ext>
            </a:extLst>
          </p:cNvPr>
          <p:cNvSpPr txBox="1"/>
          <p:nvPr/>
        </p:nvSpPr>
        <p:spPr>
          <a:xfrm>
            <a:off x="1121780" y="2494891"/>
            <a:ext cx="1935820" cy="307777"/>
          </a:xfrm>
          <a:prstGeom prst="rect">
            <a:avLst/>
          </a:prstGeom>
          <a:noFill/>
        </p:spPr>
        <p:txBody>
          <a:bodyPr wrap="square">
            <a:spAutoFit/>
          </a:bodyPr>
          <a:lstStyle/>
          <a:p>
            <a:r>
              <a:rPr lang="es" dirty="0">
                <a:solidFill>
                  <a:srgbClr val="FFFFFF"/>
                </a:solidFill>
              </a:rPr>
              <a:t>Use case Diagrams</a:t>
            </a:r>
            <a:endParaRPr lang="en-GB" dirty="0"/>
          </a:p>
        </p:txBody>
      </p:sp>
      <p:sp>
        <p:nvSpPr>
          <p:cNvPr id="54" name="Google Shape;419;p28">
            <a:extLst>
              <a:ext uri="{FF2B5EF4-FFF2-40B4-BE49-F238E27FC236}">
                <a16:creationId xmlns:a16="http://schemas.microsoft.com/office/drawing/2014/main" id="{640249C3-80DC-4E21-ADE7-57B61C8F222E}"/>
              </a:ext>
            </a:extLst>
          </p:cNvPr>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20;p28">
            <a:extLst>
              <a:ext uri="{FF2B5EF4-FFF2-40B4-BE49-F238E27FC236}">
                <a16:creationId xmlns:a16="http://schemas.microsoft.com/office/drawing/2014/main" id="{11B7C64D-7675-46A3-8DCC-59BCDC83247A}"/>
              </a:ext>
            </a:extLst>
          </p:cNvPr>
          <p:cNvSpPr/>
          <p:nvPr/>
        </p:nvSpPr>
        <p:spPr>
          <a:xfrm>
            <a:off x="5005196" y="2571750"/>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56" name="Google Shape;421;p28">
            <a:extLst>
              <a:ext uri="{FF2B5EF4-FFF2-40B4-BE49-F238E27FC236}">
                <a16:creationId xmlns:a16="http://schemas.microsoft.com/office/drawing/2014/main" id="{5BA6E69E-1D75-4A32-833B-4CF60570B672}"/>
              </a:ext>
            </a:extLst>
          </p:cNvPr>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7" name="Google Shape;439;p28">
            <a:extLst>
              <a:ext uri="{FF2B5EF4-FFF2-40B4-BE49-F238E27FC236}">
                <a16:creationId xmlns:a16="http://schemas.microsoft.com/office/drawing/2014/main" id="{896F4EB8-153A-4FC6-95E9-5462E0B98E42}"/>
              </a:ext>
            </a:extLst>
          </p:cNvPr>
          <p:cNvSpPr/>
          <p:nvPr/>
        </p:nvSpPr>
        <p:spPr>
          <a:xfrm>
            <a:off x="7756581" y="1786848"/>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0;p28">
            <a:extLst>
              <a:ext uri="{FF2B5EF4-FFF2-40B4-BE49-F238E27FC236}">
                <a16:creationId xmlns:a16="http://schemas.microsoft.com/office/drawing/2014/main" id="{72C5012A-83B2-4DC7-A37F-07367862A5BF}"/>
              </a:ext>
            </a:extLst>
          </p:cNvPr>
          <p:cNvSpPr/>
          <p:nvPr/>
        </p:nvSpPr>
        <p:spPr>
          <a:xfrm>
            <a:off x="7084273" y="1741240"/>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1;p28">
            <a:extLst>
              <a:ext uri="{FF2B5EF4-FFF2-40B4-BE49-F238E27FC236}">
                <a16:creationId xmlns:a16="http://schemas.microsoft.com/office/drawing/2014/main" id="{CEB91585-8BB8-441C-B266-A49F9A63867D}"/>
              </a:ext>
            </a:extLst>
          </p:cNvPr>
          <p:cNvSpPr/>
          <p:nvPr/>
        </p:nvSpPr>
        <p:spPr>
          <a:xfrm>
            <a:off x="7248225" y="2135336"/>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0C90F157-13A3-4FFE-957B-7946AAC85A99}"/>
              </a:ext>
            </a:extLst>
          </p:cNvPr>
          <p:cNvPicPr>
            <a:picLocks noChangeAspect="1"/>
          </p:cNvPicPr>
          <p:nvPr/>
        </p:nvPicPr>
        <p:blipFill>
          <a:blip r:embed="rId3"/>
          <a:srcRect/>
          <a:stretch/>
        </p:blipFill>
        <p:spPr>
          <a:xfrm>
            <a:off x="5651141" y="2703094"/>
            <a:ext cx="1205171" cy="1205171"/>
          </a:xfrm>
          <a:prstGeom prst="rect">
            <a:avLst/>
          </a:prstGeom>
        </p:spPr>
      </p:pic>
      <p:pic>
        <p:nvPicPr>
          <p:cNvPr id="63" name="Graphic 62" descr="Cursor with solid fill">
            <a:extLst>
              <a:ext uri="{FF2B5EF4-FFF2-40B4-BE49-F238E27FC236}">
                <a16:creationId xmlns:a16="http://schemas.microsoft.com/office/drawing/2014/main" id="{1EED2EDF-04D6-42AF-B61C-D106E0DD6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166" y="2454315"/>
            <a:ext cx="379746" cy="3797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2000" fill="hold"/>
                                        <p:tgtEl>
                                          <p:spTgt spid="5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2000" fill="hold"/>
                                        <p:tgtEl>
                                          <p:spTgt spid="57"/>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200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2" name="Google Shape;402;p28"/>
          <p:cNvSpPr/>
          <p:nvPr/>
        </p:nvSpPr>
        <p:spPr>
          <a:xfrm>
            <a:off x="1053325" y="2453061"/>
            <a:ext cx="2326500" cy="381000"/>
          </a:xfrm>
          <a:prstGeom prst="homePlate">
            <a:avLst>
              <a:gd name="adj" fmla="val 50000"/>
            </a:avLst>
          </a:prstGeom>
          <a:noFill/>
          <a:ln>
            <a:solidFill>
              <a:srgbClr val="48FFD5"/>
            </a:solidFill>
            <a:prstDash val="solid"/>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8" name="Google Shape;408;p28"/>
          <p:cNvSpPr/>
          <p:nvPr/>
        </p:nvSpPr>
        <p:spPr>
          <a:xfrm>
            <a:off x="537025" y="243161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9" name="TextBox 48">
            <a:extLst>
              <a:ext uri="{FF2B5EF4-FFF2-40B4-BE49-F238E27FC236}">
                <a16:creationId xmlns:a16="http://schemas.microsoft.com/office/drawing/2014/main" id="{49A960C1-0414-4FCC-8E9F-23AA523307CC}"/>
              </a:ext>
            </a:extLst>
          </p:cNvPr>
          <p:cNvSpPr txBox="1"/>
          <p:nvPr/>
        </p:nvSpPr>
        <p:spPr>
          <a:xfrm>
            <a:off x="1121779" y="2494891"/>
            <a:ext cx="2258045" cy="307777"/>
          </a:xfrm>
          <a:prstGeom prst="rect">
            <a:avLst/>
          </a:prstGeom>
          <a:noFill/>
        </p:spPr>
        <p:txBody>
          <a:bodyPr wrap="square">
            <a:spAutoFit/>
          </a:bodyPr>
          <a:lstStyle/>
          <a:p>
            <a:r>
              <a:rPr lang="es" dirty="0">
                <a:solidFill>
                  <a:srgbClr val="FFFFFF"/>
                </a:solidFill>
              </a:rPr>
              <a:t>Sequence Diagrams</a:t>
            </a:r>
            <a:endParaRPr lang="en-GB" dirty="0"/>
          </a:p>
        </p:txBody>
      </p:sp>
      <p:sp>
        <p:nvSpPr>
          <p:cNvPr id="29" name="Google Shape;419;p28">
            <a:extLst>
              <a:ext uri="{FF2B5EF4-FFF2-40B4-BE49-F238E27FC236}">
                <a16:creationId xmlns:a16="http://schemas.microsoft.com/office/drawing/2014/main" id="{73975038-513E-4EDB-91A0-371A01544488}"/>
              </a:ext>
            </a:extLst>
          </p:cNvPr>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20;p28">
            <a:extLst>
              <a:ext uri="{FF2B5EF4-FFF2-40B4-BE49-F238E27FC236}">
                <a16:creationId xmlns:a16="http://schemas.microsoft.com/office/drawing/2014/main" id="{2F77BB38-043E-4658-BED0-F27152CDFD8A}"/>
              </a:ext>
            </a:extLst>
          </p:cNvPr>
          <p:cNvSpPr/>
          <p:nvPr/>
        </p:nvSpPr>
        <p:spPr>
          <a:xfrm>
            <a:off x="5005196" y="2571750"/>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31" name="Google Shape;421;p28">
            <a:extLst>
              <a:ext uri="{FF2B5EF4-FFF2-40B4-BE49-F238E27FC236}">
                <a16:creationId xmlns:a16="http://schemas.microsoft.com/office/drawing/2014/main" id="{130A13C5-9CEE-4466-9B4D-3CA8D92DD240}"/>
              </a:ext>
            </a:extLst>
          </p:cNvPr>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2" name="Google Shape;439;p28">
            <a:extLst>
              <a:ext uri="{FF2B5EF4-FFF2-40B4-BE49-F238E27FC236}">
                <a16:creationId xmlns:a16="http://schemas.microsoft.com/office/drawing/2014/main" id="{6BB56388-0D89-4F28-A13A-F6DCCB7D90AC}"/>
              </a:ext>
            </a:extLst>
          </p:cNvPr>
          <p:cNvSpPr/>
          <p:nvPr/>
        </p:nvSpPr>
        <p:spPr>
          <a:xfrm>
            <a:off x="7756581" y="1786848"/>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0;p28">
            <a:extLst>
              <a:ext uri="{FF2B5EF4-FFF2-40B4-BE49-F238E27FC236}">
                <a16:creationId xmlns:a16="http://schemas.microsoft.com/office/drawing/2014/main" id="{31886D76-0DE0-418C-B429-A5B157E8993B}"/>
              </a:ext>
            </a:extLst>
          </p:cNvPr>
          <p:cNvSpPr/>
          <p:nvPr/>
        </p:nvSpPr>
        <p:spPr>
          <a:xfrm>
            <a:off x="7084273" y="1741240"/>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1;p28">
            <a:extLst>
              <a:ext uri="{FF2B5EF4-FFF2-40B4-BE49-F238E27FC236}">
                <a16:creationId xmlns:a16="http://schemas.microsoft.com/office/drawing/2014/main" id="{C82DC9FD-6545-49E2-85B6-F33FBC6B85E3}"/>
              </a:ext>
            </a:extLst>
          </p:cNvPr>
          <p:cNvSpPr/>
          <p:nvPr/>
        </p:nvSpPr>
        <p:spPr>
          <a:xfrm>
            <a:off x="7248225" y="2135336"/>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Picture 34">
            <a:extLst>
              <a:ext uri="{FF2B5EF4-FFF2-40B4-BE49-F238E27FC236}">
                <a16:creationId xmlns:a16="http://schemas.microsoft.com/office/drawing/2014/main" id="{42FF3094-FC7D-4627-B477-F250F016C354}"/>
              </a:ext>
            </a:extLst>
          </p:cNvPr>
          <p:cNvPicPr>
            <a:picLocks noChangeAspect="1"/>
          </p:cNvPicPr>
          <p:nvPr/>
        </p:nvPicPr>
        <p:blipFill>
          <a:blip r:embed="rId3"/>
          <a:srcRect/>
          <a:stretch/>
        </p:blipFill>
        <p:spPr>
          <a:xfrm>
            <a:off x="5323155" y="2703492"/>
            <a:ext cx="1788127" cy="1144401"/>
          </a:xfrm>
          <a:prstGeom prst="rect">
            <a:avLst/>
          </a:prstGeom>
        </p:spPr>
      </p:pic>
      <p:pic>
        <p:nvPicPr>
          <p:cNvPr id="5" name="Graphic 4" descr="Cursor with solid fill">
            <a:extLst>
              <a:ext uri="{FF2B5EF4-FFF2-40B4-BE49-F238E27FC236}">
                <a16:creationId xmlns:a16="http://schemas.microsoft.com/office/drawing/2014/main" id="{305F0C2D-BCC9-4FCE-908E-E583CF0C4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166" y="2454315"/>
            <a:ext cx="379746" cy="379746"/>
          </a:xfrm>
          <a:prstGeom prst="rect">
            <a:avLst/>
          </a:prstGeom>
        </p:spPr>
      </p:pic>
    </p:spTree>
    <p:extLst>
      <p:ext uri="{BB962C8B-B14F-4D97-AF65-F5344CB8AC3E}">
        <p14:creationId xmlns:p14="http://schemas.microsoft.com/office/powerpoint/2010/main" val="176361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3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3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2" name="Google Shape;402;p28"/>
          <p:cNvSpPr/>
          <p:nvPr/>
        </p:nvSpPr>
        <p:spPr>
          <a:xfrm>
            <a:off x="1053325" y="2453061"/>
            <a:ext cx="2326500" cy="381000"/>
          </a:xfrm>
          <a:prstGeom prst="homePlate">
            <a:avLst>
              <a:gd name="adj" fmla="val 50000"/>
            </a:avLst>
          </a:prstGeom>
          <a:noFill/>
          <a:ln>
            <a:solidFill>
              <a:srgbClr val="48FFD5"/>
            </a:solidFill>
            <a:prstDash val="solid"/>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8" name="Google Shape;408;p28"/>
          <p:cNvSpPr/>
          <p:nvPr/>
        </p:nvSpPr>
        <p:spPr>
          <a:xfrm>
            <a:off x="537025" y="243161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8"/>
          <p:cNvSpPr/>
          <p:nvPr/>
        </p:nvSpPr>
        <p:spPr>
          <a:xfrm>
            <a:off x="5005196" y="2571750"/>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9" name="Google Shape;439;p28"/>
          <p:cNvSpPr/>
          <p:nvPr/>
        </p:nvSpPr>
        <p:spPr>
          <a:xfrm>
            <a:off x="7756581" y="1786848"/>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084273" y="1741240"/>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48225" y="2135336"/>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TextBox 48">
            <a:extLst>
              <a:ext uri="{FF2B5EF4-FFF2-40B4-BE49-F238E27FC236}">
                <a16:creationId xmlns:a16="http://schemas.microsoft.com/office/drawing/2014/main" id="{49A960C1-0414-4FCC-8E9F-23AA523307CC}"/>
              </a:ext>
            </a:extLst>
          </p:cNvPr>
          <p:cNvSpPr txBox="1"/>
          <p:nvPr/>
        </p:nvSpPr>
        <p:spPr>
          <a:xfrm>
            <a:off x="1121780" y="2494891"/>
            <a:ext cx="1935820" cy="307777"/>
          </a:xfrm>
          <a:prstGeom prst="rect">
            <a:avLst/>
          </a:prstGeom>
          <a:noFill/>
        </p:spPr>
        <p:txBody>
          <a:bodyPr wrap="square">
            <a:spAutoFit/>
          </a:bodyPr>
          <a:lstStyle/>
          <a:p>
            <a:r>
              <a:rPr lang="en-GB" dirty="0">
                <a:solidFill>
                  <a:srgbClr val="FFFFFF"/>
                </a:solidFill>
              </a:rPr>
              <a:t>C</a:t>
            </a:r>
            <a:r>
              <a:rPr lang="es" dirty="0">
                <a:solidFill>
                  <a:srgbClr val="FFFFFF"/>
                </a:solidFill>
              </a:rPr>
              <a:t>lass Diagrams</a:t>
            </a:r>
            <a:endParaRPr lang="en-GB" dirty="0"/>
          </a:p>
        </p:txBody>
      </p:sp>
      <p:pic>
        <p:nvPicPr>
          <p:cNvPr id="3" name="Picture 2">
            <a:extLst>
              <a:ext uri="{FF2B5EF4-FFF2-40B4-BE49-F238E27FC236}">
                <a16:creationId xmlns:a16="http://schemas.microsoft.com/office/drawing/2014/main" id="{6C479929-2919-4E81-8D46-E15F2871808C}"/>
              </a:ext>
            </a:extLst>
          </p:cNvPr>
          <p:cNvPicPr>
            <a:picLocks noChangeAspect="1"/>
          </p:cNvPicPr>
          <p:nvPr/>
        </p:nvPicPr>
        <p:blipFill>
          <a:blip r:embed="rId3"/>
          <a:stretch>
            <a:fillRect/>
          </a:stretch>
        </p:blipFill>
        <p:spPr>
          <a:xfrm>
            <a:off x="5655625" y="2711176"/>
            <a:ext cx="1123950" cy="1123950"/>
          </a:xfrm>
          <a:prstGeom prst="rect">
            <a:avLst/>
          </a:prstGeom>
        </p:spPr>
      </p:pic>
      <p:pic>
        <p:nvPicPr>
          <p:cNvPr id="31" name="Graphic 30" descr="Cursor with solid fill">
            <a:extLst>
              <a:ext uri="{FF2B5EF4-FFF2-40B4-BE49-F238E27FC236}">
                <a16:creationId xmlns:a16="http://schemas.microsoft.com/office/drawing/2014/main" id="{AE2D08D2-38B2-4A64-BBD5-0BE8A5220E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166" y="2454315"/>
            <a:ext cx="379746" cy="379746"/>
          </a:xfrm>
          <a:prstGeom prst="rect">
            <a:avLst/>
          </a:prstGeom>
        </p:spPr>
      </p:pic>
    </p:spTree>
    <p:extLst>
      <p:ext uri="{BB962C8B-B14F-4D97-AF65-F5344CB8AC3E}">
        <p14:creationId xmlns:p14="http://schemas.microsoft.com/office/powerpoint/2010/main" val="391170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0" fill="hold"/>
                                        <p:tgtEl>
                                          <p:spTgt spid="44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0" fill="hold"/>
                                        <p:tgtEl>
                                          <p:spTgt spid="441"/>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4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p:bldP spid="440" grpId="0" animBg="1"/>
      <p:bldP spid="4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 name="Picture 3">
            <a:extLst>
              <a:ext uri="{FF2B5EF4-FFF2-40B4-BE49-F238E27FC236}">
                <a16:creationId xmlns:a16="http://schemas.microsoft.com/office/drawing/2014/main" id="{087AC6B8-54B5-40B5-93EE-A59FE2F3AAB2}"/>
              </a:ext>
            </a:extLst>
          </p:cNvPr>
          <p:cNvPicPr>
            <a:picLocks noChangeAspect="1"/>
          </p:cNvPicPr>
          <p:nvPr/>
        </p:nvPicPr>
        <p:blipFill>
          <a:blip r:embed="rId3"/>
          <a:stretch>
            <a:fillRect/>
          </a:stretch>
        </p:blipFill>
        <p:spPr>
          <a:xfrm>
            <a:off x="0" y="0"/>
            <a:ext cx="5606328" cy="5143500"/>
          </a:xfrm>
          <a:prstGeom prst="rect">
            <a:avLst/>
          </a:prstGeom>
        </p:spPr>
      </p:pic>
      <p:sp>
        <p:nvSpPr>
          <p:cNvPr id="15" name="Google Shape;263;p24">
            <a:extLst>
              <a:ext uri="{FF2B5EF4-FFF2-40B4-BE49-F238E27FC236}">
                <a16:creationId xmlns:a16="http://schemas.microsoft.com/office/drawing/2014/main" id="{FD2A32E9-45E8-4FE2-A492-B7DF6525A02F}"/>
              </a:ext>
            </a:extLst>
          </p:cNvPr>
          <p:cNvSpPr txBox="1">
            <a:spLocks/>
          </p:cNvSpPr>
          <p:nvPr/>
        </p:nvSpPr>
        <p:spPr>
          <a:xfrm>
            <a:off x="5859287" y="2239724"/>
            <a:ext cx="3617840" cy="6640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bg1"/>
              </a:buClr>
              <a:buSzPts val="1100"/>
              <a:buFont typeface="Courier New" panose="02070309020205020404" pitchFamily="49" charset="0"/>
              <a:buChar char="o"/>
            </a:pPr>
            <a:r>
              <a:rPr lang="en-US" sz="1100" b="1" dirty="0">
                <a:solidFill>
                  <a:schemeClr val="bg1"/>
                </a:solidFill>
              </a:rPr>
              <a:t>Supplier </a:t>
            </a:r>
            <a:r>
              <a:rPr lang="en-US" sz="1100" b="1" dirty="0">
                <a:solidFill>
                  <a:schemeClr val="bg1"/>
                </a:solidFill>
                <a:latin typeface="Arial" panose="020B0604020202020204" pitchFamily="34" charset="0"/>
              </a:rPr>
              <a:t>Authentication process</a:t>
            </a:r>
          </a:p>
        </p:txBody>
      </p:sp>
      <p:sp>
        <p:nvSpPr>
          <p:cNvPr id="17" name="TextBox 16">
            <a:extLst>
              <a:ext uri="{FF2B5EF4-FFF2-40B4-BE49-F238E27FC236}">
                <a16:creationId xmlns:a16="http://schemas.microsoft.com/office/drawing/2014/main" id="{51477457-6DCD-4235-BD4C-7EA02B8BF5FB}"/>
              </a:ext>
            </a:extLst>
          </p:cNvPr>
          <p:cNvSpPr txBox="1"/>
          <p:nvPr/>
        </p:nvSpPr>
        <p:spPr>
          <a:xfrm>
            <a:off x="5859287" y="2668283"/>
            <a:ext cx="4738254" cy="261610"/>
          </a:xfrm>
          <a:prstGeom prst="rect">
            <a:avLst/>
          </a:prstGeom>
          <a:noFill/>
        </p:spPr>
        <p:txBody>
          <a:bodyPr wrap="square">
            <a:spAutoFit/>
          </a:bodyPr>
          <a:lstStyle/>
          <a:p>
            <a:pPr marL="171450" indent="-171450">
              <a:buClr>
                <a:schemeClr val="bg1"/>
              </a:buClr>
              <a:buSzPts val="1100"/>
              <a:buFont typeface="Courier New" panose="02070309020205020404" pitchFamily="49" charset="0"/>
              <a:buChar char="o"/>
            </a:pPr>
            <a:r>
              <a:rPr lang="en-US" sz="1100" b="1" dirty="0">
                <a:solidFill>
                  <a:schemeClr val="bg1"/>
                </a:solidFill>
              </a:rPr>
              <a:t>Verification pre process </a:t>
            </a:r>
          </a:p>
        </p:txBody>
      </p:sp>
    </p:spTree>
    <p:extLst>
      <p:ext uri="{BB962C8B-B14F-4D97-AF65-F5344CB8AC3E}">
        <p14:creationId xmlns:p14="http://schemas.microsoft.com/office/powerpoint/2010/main" val="149826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ppt_x</p:attrName>
                                        </p:attrNameLst>
                                      </p:cBhvr>
                                      <p:tavLst>
                                        <p:tav tm="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1591</TotalTime>
  <Words>2430</Words>
  <Application>Microsoft Office PowerPoint</Application>
  <PresentationFormat>On-screen Show (16:9)</PresentationFormat>
  <Paragraphs>290</Paragraphs>
  <Slides>42</Slides>
  <Notes>42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42</vt:i4>
      </vt:variant>
    </vt:vector>
  </HeadingPairs>
  <TitlesOfParts>
    <vt:vector size="57" baseType="lpstr">
      <vt:lpstr>Segoe UI Black</vt:lpstr>
      <vt:lpstr>Proxima Nova</vt:lpstr>
      <vt:lpstr>Roboto Mono Thin</vt:lpstr>
      <vt:lpstr>Proxima Nova Semibold</vt:lpstr>
      <vt:lpstr>Impact</vt:lpstr>
      <vt:lpstr>Gabriola</vt:lpstr>
      <vt:lpstr>Arial</vt:lpstr>
      <vt:lpstr>Arial Black</vt:lpstr>
      <vt:lpstr>Roboto Black</vt:lpstr>
      <vt:lpstr>Bree Serif</vt:lpstr>
      <vt:lpstr>Courier New</vt:lpstr>
      <vt:lpstr>Bahnschrift Light</vt:lpstr>
      <vt:lpstr>Roboto Light</vt:lpstr>
      <vt:lpstr>WEB PROPOSAL</vt:lpstr>
      <vt:lpstr>Slidesgo Final Pages</vt:lpstr>
      <vt:lpstr>Web-Based Platform for Procurement, Quality Testing, and Raw Materials Purchases Automation</vt:lpstr>
      <vt:lpstr>TABLE OF CONTENTS</vt:lpstr>
      <vt:lpstr>The Problematics</vt:lpstr>
      <vt:lpstr>The Solution</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Prototypes </vt:lpstr>
      <vt:lpstr>Prototypes </vt:lpstr>
      <vt:lpstr>PowerPoint Presentation</vt:lpstr>
      <vt:lpstr>PowerPoint Presentation</vt:lpstr>
      <vt:lpstr>PowerPoint Presentation</vt:lpstr>
      <vt:lpstr>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vt:lpstr>
      <vt:lpstr>PowerPoint Presentation</vt:lpstr>
      <vt:lpstr>PowerPoint Presentation</vt:lpstr>
      <vt:lpstr>Documentation</vt:lpstr>
      <vt:lpstr>PowerPoint Presentation</vt:lpstr>
      <vt:lpstr>PowerPoint Presentation</vt:lpstr>
      <vt:lpstr>Hosting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creation and implementation  of a Web-based Platform  for Procurement, Quality testing  and Automation of Raw Materials Purchases</dc:title>
  <dc:creator>yahya rabii</dc:creator>
  <cp:lastModifiedBy>yahya rabii</cp:lastModifiedBy>
  <cp:revision>106</cp:revision>
  <dcterms:modified xsi:type="dcterms:W3CDTF">2025-09-04T19:28:27Z</dcterms:modified>
</cp:coreProperties>
</file>